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0" r:id="rId1"/>
  </p:sldMasterIdLst>
  <p:notesMasterIdLst>
    <p:notesMasterId r:id="rId43"/>
  </p:notesMasterIdLst>
  <p:sldIdLst>
    <p:sldId id="306" r:id="rId2"/>
    <p:sldId id="335" r:id="rId3"/>
    <p:sldId id="305" r:id="rId4"/>
    <p:sldId id="307" r:id="rId5"/>
    <p:sldId id="316" r:id="rId6"/>
    <p:sldId id="336" r:id="rId7"/>
    <p:sldId id="308" r:id="rId8"/>
    <p:sldId id="309" r:id="rId9"/>
    <p:sldId id="310" r:id="rId10"/>
    <p:sldId id="311" r:id="rId11"/>
    <p:sldId id="315" r:id="rId12"/>
    <p:sldId id="257" r:id="rId13"/>
    <p:sldId id="258" r:id="rId14"/>
    <p:sldId id="259" r:id="rId15"/>
    <p:sldId id="260" r:id="rId16"/>
    <p:sldId id="262" r:id="rId17"/>
    <p:sldId id="303" r:id="rId18"/>
    <p:sldId id="263" r:id="rId19"/>
    <p:sldId id="264" r:id="rId20"/>
    <p:sldId id="265" r:id="rId21"/>
    <p:sldId id="266" r:id="rId22"/>
    <p:sldId id="267" r:id="rId23"/>
    <p:sldId id="268" r:id="rId24"/>
    <p:sldId id="269" r:id="rId25"/>
    <p:sldId id="270" r:id="rId26"/>
    <p:sldId id="271" r:id="rId27"/>
    <p:sldId id="272" r:id="rId28"/>
    <p:sldId id="273" r:id="rId29"/>
    <p:sldId id="327" r:id="rId30"/>
    <p:sldId id="331" r:id="rId31"/>
    <p:sldId id="279" r:id="rId32"/>
    <p:sldId id="319" r:id="rId33"/>
    <p:sldId id="320" r:id="rId34"/>
    <p:sldId id="321" r:id="rId35"/>
    <p:sldId id="274" r:id="rId36"/>
    <p:sldId id="275" r:id="rId37"/>
    <p:sldId id="276" r:id="rId38"/>
    <p:sldId id="332" r:id="rId39"/>
    <p:sldId id="277" r:id="rId40"/>
    <p:sldId id="333" r:id="rId41"/>
    <p:sldId id="334"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A50021"/>
    <a:srgbClr val="9319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0" autoAdjust="0"/>
    <p:restoredTop sz="94590" autoAdjust="0"/>
  </p:normalViewPr>
  <p:slideViewPr>
    <p:cSldViewPr>
      <p:cViewPr varScale="1">
        <p:scale>
          <a:sx n="70" d="100"/>
          <a:sy n="70" d="100"/>
        </p:scale>
        <p:origin x="134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7" d="100"/>
          <a:sy n="57" d="100"/>
        </p:scale>
        <p:origin x="-281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DA763-8910-4E08-B416-5E00341DC6BD}" type="datetimeFigureOut">
              <a:rPr lang="tr-TR" smtClean="0"/>
              <a:t>04.11.2016</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6DDFDB-A22F-4486-BA40-6EAB8AA0594F}" type="slidenum">
              <a:rPr lang="tr-TR" smtClean="0"/>
              <a:t>‹#›</a:t>
            </a:fld>
            <a:endParaRPr lang="tr-TR"/>
          </a:p>
        </p:txBody>
      </p:sp>
    </p:spTree>
    <p:extLst>
      <p:ext uri="{BB962C8B-B14F-4D97-AF65-F5344CB8AC3E}">
        <p14:creationId xmlns:p14="http://schemas.microsoft.com/office/powerpoint/2010/main" val="2829206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6DDFDB-A22F-4486-BA40-6EAB8AA0594F}" type="slidenum">
              <a:rPr lang="tr-TR" smtClean="0"/>
              <a:t>4</a:t>
            </a:fld>
            <a:endParaRPr lang="tr-TR"/>
          </a:p>
        </p:txBody>
      </p:sp>
    </p:spTree>
    <p:extLst>
      <p:ext uri="{BB962C8B-B14F-4D97-AF65-F5344CB8AC3E}">
        <p14:creationId xmlns:p14="http://schemas.microsoft.com/office/powerpoint/2010/main" val="2752202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46DDFDB-A22F-4486-BA40-6EAB8AA0594F}" type="slidenum">
              <a:rPr lang="tr-TR" smtClean="0"/>
              <a:t>15</a:t>
            </a:fld>
            <a:endParaRPr lang="tr-TR"/>
          </a:p>
        </p:txBody>
      </p:sp>
    </p:spTree>
    <p:extLst>
      <p:ext uri="{BB962C8B-B14F-4D97-AF65-F5344CB8AC3E}">
        <p14:creationId xmlns:p14="http://schemas.microsoft.com/office/powerpoint/2010/main" val="2099698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46DDFDB-A22F-4486-BA40-6EAB8AA0594F}" type="slidenum">
              <a:rPr lang="tr-TR" smtClean="0"/>
              <a:t>18</a:t>
            </a:fld>
            <a:endParaRPr lang="tr-TR"/>
          </a:p>
        </p:txBody>
      </p:sp>
    </p:spTree>
    <p:extLst>
      <p:ext uri="{BB962C8B-B14F-4D97-AF65-F5344CB8AC3E}">
        <p14:creationId xmlns:p14="http://schemas.microsoft.com/office/powerpoint/2010/main" val="138413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8C7CAE1-79F7-4279-AD2B-EE31F5551967}" type="datetimeFigureOut">
              <a:rPr lang="tr-TR" smtClean="0"/>
              <a:t>04.11.2016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333E80-3D35-488D-B9DC-C96BE25C508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13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C7CAE1-79F7-4279-AD2B-EE31F5551967}" type="datetimeFigureOut">
              <a:rPr lang="tr-TR" smtClean="0"/>
              <a:t>04.11.2016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57686819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C7CAE1-79F7-4279-AD2B-EE31F5551967}" type="datetimeFigureOut">
              <a:rPr lang="tr-TR" smtClean="0"/>
              <a:t>04.11.2016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1786385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8C7CAE1-79F7-4279-AD2B-EE31F5551967}" type="datetimeFigureOut">
              <a:rPr lang="tr-TR" smtClean="0"/>
              <a:t>04.11.2016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7988380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8C7CAE1-79F7-4279-AD2B-EE31F5551967}" type="datetimeFigureOut">
              <a:rPr lang="tr-TR" smtClean="0"/>
              <a:t>04.11.2016</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8333E80-3D35-488D-B9DC-C96BE25C5086}"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55663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8C7CAE1-79F7-4279-AD2B-EE31F5551967}" type="datetimeFigureOut">
              <a:rPr lang="tr-TR" smtClean="0"/>
              <a:t>04.11.2016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36938516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2296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63440" y="2582334"/>
            <a:ext cx="370332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8C7CAE1-79F7-4279-AD2B-EE31F5551967}" type="datetimeFigureOut">
              <a:rPr lang="tr-TR" smtClean="0"/>
              <a:t>04.11.2016</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31645523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8C7CAE1-79F7-4279-AD2B-EE31F5551967}" type="datetimeFigureOut">
              <a:rPr lang="tr-TR" smtClean="0"/>
              <a:t>04.11.2016</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260119681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C7CAE1-79F7-4279-AD2B-EE31F5551967}" type="datetimeFigureOut">
              <a:rPr lang="tr-TR" smtClean="0"/>
              <a:t>04.11.2016</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21964775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E8C7CAE1-79F7-4279-AD2B-EE31F5551967}" type="datetimeFigureOut">
              <a:rPr lang="tr-TR" smtClean="0"/>
              <a:t>04.11.2016</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333E80-3D35-488D-B9DC-C96BE25C5086}" type="slidenum">
              <a:rPr lang="tr-TR" smtClean="0"/>
              <a:t>‹#›</a:t>
            </a:fld>
            <a:endParaRPr lang="tr-TR"/>
          </a:p>
        </p:txBody>
      </p:sp>
    </p:spTree>
    <p:extLst>
      <p:ext uri="{BB962C8B-B14F-4D97-AF65-F5344CB8AC3E}">
        <p14:creationId xmlns:p14="http://schemas.microsoft.com/office/powerpoint/2010/main" val="7763428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8C7CAE1-79F7-4279-AD2B-EE31F5551967}" type="datetimeFigureOut">
              <a:rPr lang="tr-TR" smtClean="0"/>
              <a:t>04.11.2016</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8333E80-3D35-488D-B9DC-C96BE25C5086}" type="slidenum">
              <a:rPr lang="tr-TR" smtClean="0"/>
              <a:t>‹#›</a:t>
            </a:fld>
            <a:endParaRPr lang="tr-TR"/>
          </a:p>
        </p:txBody>
      </p:sp>
    </p:spTree>
    <p:extLst>
      <p:ext uri="{BB962C8B-B14F-4D97-AF65-F5344CB8AC3E}">
        <p14:creationId xmlns:p14="http://schemas.microsoft.com/office/powerpoint/2010/main" val="15482324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E8C7CAE1-79F7-4279-AD2B-EE31F5551967}" type="datetimeFigureOut">
              <a:rPr lang="tr-TR" smtClean="0"/>
              <a:t>04.11.2016</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E8333E80-3D35-488D-B9DC-C96BE25C5086}"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426893"/>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slide" Target="slide19.xml"/><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9.xml"/><Relationship Id="rId3" Type="http://schemas.openxmlformats.org/officeDocument/2006/relationships/slide" Target="slide21.xml"/><Relationship Id="rId7" Type="http://schemas.openxmlformats.org/officeDocument/2006/relationships/slide" Target="slide26.xml"/><Relationship Id="rId12" Type="http://schemas.openxmlformats.org/officeDocument/2006/relationships/image" Target="../media/image8.jpeg"/><Relationship Id="rId2" Type="http://schemas.openxmlformats.org/officeDocument/2006/relationships/slide" Target="slide20.xml"/><Relationship Id="rId1" Type="http://schemas.openxmlformats.org/officeDocument/2006/relationships/slideLayout" Target="../slideLayouts/slideLayout2.xml"/><Relationship Id="rId6" Type="http://schemas.openxmlformats.org/officeDocument/2006/relationships/slide" Target="slide25.xml"/><Relationship Id="rId11" Type="http://schemas.openxmlformats.org/officeDocument/2006/relationships/slide" Target="slide36.xml"/><Relationship Id="rId5" Type="http://schemas.openxmlformats.org/officeDocument/2006/relationships/slide" Target="slide24.xml"/><Relationship Id="rId10" Type="http://schemas.openxmlformats.org/officeDocument/2006/relationships/slide" Target="slide35.xml"/><Relationship Id="rId4" Type="http://schemas.openxmlformats.org/officeDocument/2006/relationships/slide" Target="slide23.xml"/><Relationship Id="rId9" Type="http://schemas.openxmlformats.org/officeDocument/2006/relationships/slide" Target="slide2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slide" Target="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1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slide" Target="slide22.xml"/></Relationships>
</file>

<file path=ppt/slides/_rels/slide22.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 Target="slide13.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slide" Target="slide32.xml"/></Relationships>
</file>

<file path=ppt/slides/_rels/slide29.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34.xml"/><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slide" Target="slide13.xml"/></Relationships>
</file>

<file path=ppt/slides/_rels/slide35.xml.rels><?xml version="1.0" encoding="UTF-8" standalone="yes"?>
<Relationships xmlns="http://schemas.openxmlformats.org/package/2006/relationships"><Relationship Id="rId2" Type="http://schemas.openxmlformats.org/officeDocument/2006/relationships/slide" Target="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4" Type="http://schemas.openxmlformats.org/officeDocument/2006/relationships/slide" Target="slide3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901407" y="1772816"/>
            <a:ext cx="7559025" cy="2595744"/>
          </a:xfrm>
        </p:spPr>
        <p:txBody>
          <a:bodyPr>
            <a:noAutofit/>
          </a:bodyPr>
          <a:lstStyle/>
          <a:p>
            <a:pPr marL="109728" indent="0">
              <a:buNone/>
            </a:pPr>
            <a:r>
              <a:rPr lang="tr-TR" sz="9600" dirty="0" smtClean="0">
                <a:solidFill>
                  <a:srgbClr val="002060"/>
                </a:solidFill>
                <a:latin typeface="Gungsuh" pitchFamily="18" charset="-127"/>
                <a:ea typeface="Gungsuh" pitchFamily="18" charset="-127"/>
                <a:cs typeface="Ebrima" pitchFamily="2" charset="0"/>
              </a:rPr>
              <a:t>ANAKART 				NEDİR?</a:t>
            </a:r>
            <a:endParaRPr lang="tr-TR" sz="9600" dirty="0">
              <a:solidFill>
                <a:srgbClr val="002060"/>
              </a:solidFill>
              <a:latin typeface="Gungsuh" pitchFamily="18" charset="-127"/>
              <a:ea typeface="Gungsuh" pitchFamily="18" charset="-127"/>
              <a:cs typeface="Ebrima" pitchFamily="2" charset="0"/>
            </a:endParaRPr>
          </a:p>
        </p:txBody>
      </p:sp>
    </p:spTree>
    <p:extLst>
      <p:ext uri="{BB962C8B-B14F-4D97-AF65-F5344CB8AC3E}">
        <p14:creationId xmlns:p14="http://schemas.microsoft.com/office/powerpoint/2010/main" val="9439359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85191" y="3356992"/>
            <a:ext cx="4114800" cy="723535"/>
          </a:xfrm>
        </p:spPr>
        <p:txBody>
          <a:bodyPr>
            <a:normAutofit/>
          </a:bodyPr>
          <a:lstStyle/>
          <a:p>
            <a:pPr marL="109728" indent="0">
              <a:buNone/>
            </a:pPr>
            <a:r>
              <a:rPr lang="tr-TR" sz="3200" b="1" dirty="0">
                <a:solidFill>
                  <a:schemeClr val="accent1">
                    <a:lumMod val="75000"/>
                  </a:schemeClr>
                </a:solidFill>
                <a:latin typeface="Berylium" pitchFamily="2" charset="-94"/>
              </a:rPr>
              <a:t>ATX ANAKARTLAR</a:t>
            </a:r>
          </a:p>
        </p:txBody>
      </p:sp>
      <p:sp>
        <p:nvSpPr>
          <p:cNvPr id="5" name="Metin kutusu 4"/>
          <p:cNvSpPr txBox="1"/>
          <p:nvPr/>
        </p:nvSpPr>
        <p:spPr>
          <a:xfrm>
            <a:off x="395536" y="4077072"/>
            <a:ext cx="8232684" cy="1338828"/>
          </a:xfrm>
          <a:prstGeom prst="rect">
            <a:avLst/>
          </a:prstGeom>
          <a:noFill/>
        </p:spPr>
        <p:txBody>
          <a:bodyPr wrap="square" rtlCol="0">
            <a:spAutoFit/>
          </a:bodyPr>
          <a:lstStyle/>
          <a:p>
            <a:r>
              <a:rPr lang="tr-TR" sz="2700" dirty="0" smtClean="0">
                <a:latin typeface="Berylium" pitchFamily="2" charset="-94"/>
              </a:rPr>
              <a:t>   Pentium2 işlemci ile birlikte ilk kez piyasaya sunulmuş ATX standardı da sürekli olarak geliştirilerek günümüzde hala popüler olarak kullanılan standartlardır.</a:t>
            </a:r>
            <a:endParaRPr lang="tr-TR" sz="2700" dirty="0">
              <a:latin typeface="Berylium" pitchFamily="2" charset="-94"/>
            </a:endParaRPr>
          </a:p>
        </p:txBody>
      </p:sp>
      <p:pic>
        <p:nvPicPr>
          <p:cNvPr id="3074" name="Picture 2" descr="C:\Users\ALONE DRAGON\Desktop\GA-X58A-UD5_LGA_1366_X58_ATX_Mother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566" y="302320"/>
            <a:ext cx="3456384" cy="2861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660203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115616" y="1700808"/>
            <a:ext cx="4258816" cy="4176464"/>
          </a:xfrm>
        </p:spPr>
        <p:txBody>
          <a:bodyPr>
            <a:normAutofit fontScale="92500" lnSpcReduction="10000"/>
          </a:bodyPr>
          <a:lstStyle/>
          <a:p>
            <a:r>
              <a:rPr lang="tr-TR" dirty="0" smtClean="0"/>
              <a:t>Intel</a:t>
            </a:r>
          </a:p>
          <a:p>
            <a:r>
              <a:rPr lang="tr-TR" dirty="0" err="1" smtClean="0"/>
              <a:t>Dell</a:t>
            </a:r>
            <a:endParaRPr lang="tr-TR" dirty="0" smtClean="0"/>
          </a:p>
          <a:p>
            <a:r>
              <a:rPr lang="tr-TR" dirty="0" err="1" smtClean="0"/>
              <a:t>Asus</a:t>
            </a:r>
            <a:endParaRPr lang="tr-TR" dirty="0" smtClean="0"/>
          </a:p>
          <a:p>
            <a:r>
              <a:rPr lang="tr-TR" dirty="0" smtClean="0"/>
              <a:t>ECS</a:t>
            </a:r>
          </a:p>
          <a:p>
            <a:r>
              <a:rPr lang="tr-TR" dirty="0" smtClean="0"/>
              <a:t>MSI</a:t>
            </a:r>
          </a:p>
          <a:p>
            <a:r>
              <a:rPr lang="tr-TR" dirty="0" err="1" smtClean="0"/>
              <a:t>Gigabyte</a:t>
            </a:r>
            <a:endParaRPr lang="tr-TR" dirty="0" smtClean="0"/>
          </a:p>
          <a:p>
            <a:r>
              <a:rPr lang="tr-TR" dirty="0" err="1" smtClean="0"/>
              <a:t>Foxcon</a:t>
            </a:r>
            <a:endParaRPr lang="tr-TR" dirty="0" smtClean="0"/>
          </a:p>
          <a:p>
            <a:r>
              <a:rPr lang="tr-TR" dirty="0" err="1" smtClean="0"/>
              <a:t>Biostar</a:t>
            </a:r>
            <a:endParaRPr lang="tr-TR" dirty="0" smtClean="0"/>
          </a:p>
          <a:p>
            <a:r>
              <a:rPr lang="tr-TR" dirty="0" err="1" smtClean="0"/>
              <a:t>EPoX</a:t>
            </a:r>
            <a:endParaRPr lang="tr-TR" dirty="0" smtClean="0"/>
          </a:p>
          <a:p>
            <a:r>
              <a:rPr lang="tr-TR" dirty="0" err="1" smtClean="0"/>
              <a:t>Asrock</a:t>
            </a:r>
            <a:endParaRPr lang="tr-TR" dirty="0" smtClean="0"/>
          </a:p>
          <a:p>
            <a:endParaRPr lang="tr-TR" dirty="0" smtClean="0"/>
          </a:p>
        </p:txBody>
      </p:sp>
      <p:sp>
        <p:nvSpPr>
          <p:cNvPr id="4" name="Metin kutusu 3"/>
          <p:cNvSpPr txBox="1"/>
          <p:nvPr/>
        </p:nvSpPr>
        <p:spPr>
          <a:xfrm>
            <a:off x="1115616" y="836712"/>
            <a:ext cx="6624736"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BAŞLICA ANAKART ÜRETİCİLERİ</a:t>
            </a:r>
          </a:p>
        </p:txBody>
      </p:sp>
    </p:spTree>
    <p:extLst>
      <p:ext uri="{BB962C8B-B14F-4D97-AF65-F5344CB8AC3E}">
        <p14:creationId xmlns:p14="http://schemas.microsoft.com/office/powerpoint/2010/main" val="31372147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ONE DRAGON\Desktop\ays-e\ays-e\rsm\1anakart_baglantilar.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208912" cy="3853162"/>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a:hlinkClick r:id="rId3" action="ppaction://hlinksldjump"/>
          </p:cNvPr>
          <p:cNvSpPr/>
          <p:nvPr/>
        </p:nvSpPr>
        <p:spPr>
          <a:xfrm>
            <a:off x="1040367" y="479715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7" name="Metin kutusu 6">
            <a:hlinkClick r:id="rId3" action="ppaction://hlinksldjump"/>
          </p:cNvPr>
          <p:cNvSpPr txBox="1"/>
          <p:nvPr/>
        </p:nvSpPr>
        <p:spPr>
          <a:xfrm>
            <a:off x="1129082" y="4737338"/>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1</a:t>
            </a:r>
            <a:endParaRPr lang="tr-TR" sz="4000" b="1" dirty="0">
              <a:solidFill>
                <a:schemeClr val="bg1">
                  <a:lumMod val="95000"/>
                </a:schemeClr>
              </a:solidFill>
              <a:latin typeface="Century Schoolbook" pitchFamily="18" charset="0"/>
            </a:endParaRPr>
          </a:p>
        </p:txBody>
      </p:sp>
      <p:sp>
        <p:nvSpPr>
          <p:cNvPr id="10" name="Oval 9"/>
          <p:cNvSpPr/>
          <p:nvPr/>
        </p:nvSpPr>
        <p:spPr>
          <a:xfrm>
            <a:off x="2339752" y="479715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1" name="Metin kutusu 10">
            <a:hlinkClick r:id="rId4" action="ppaction://hlinksldjump"/>
          </p:cNvPr>
          <p:cNvSpPr txBox="1"/>
          <p:nvPr/>
        </p:nvSpPr>
        <p:spPr>
          <a:xfrm>
            <a:off x="2428467" y="4737338"/>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2</a:t>
            </a:r>
            <a:endParaRPr lang="tr-TR" sz="4000" b="1" dirty="0">
              <a:solidFill>
                <a:schemeClr val="bg1">
                  <a:lumMod val="95000"/>
                </a:schemeClr>
              </a:solidFill>
              <a:latin typeface="Century Schoolbook" pitchFamily="18" charset="0"/>
            </a:endParaRPr>
          </a:p>
        </p:txBody>
      </p:sp>
      <p:sp>
        <p:nvSpPr>
          <p:cNvPr id="12" name="Oval 11"/>
          <p:cNvSpPr/>
          <p:nvPr/>
        </p:nvSpPr>
        <p:spPr>
          <a:xfrm>
            <a:off x="3635896" y="478495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3" name="Metin kutusu 12">
            <a:hlinkClick r:id="rId5" action="ppaction://hlinksldjump"/>
          </p:cNvPr>
          <p:cNvSpPr txBox="1"/>
          <p:nvPr/>
        </p:nvSpPr>
        <p:spPr>
          <a:xfrm>
            <a:off x="3724611" y="472514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3</a:t>
            </a:r>
          </a:p>
        </p:txBody>
      </p:sp>
      <p:sp>
        <p:nvSpPr>
          <p:cNvPr id="14" name="Oval 13"/>
          <p:cNvSpPr/>
          <p:nvPr/>
        </p:nvSpPr>
        <p:spPr>
          <a:xfrm>
            <a:off x="4932040" y="479715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5" name="Metin kutusu 14">
            <a:hlinkClick r:id="rId6" action="ppaction://hlinksldjump"/>
          </p:cNvPr>
          <p:cNvSpPr txBox="1"/>
          <p:nvPr/>
        </p:nvSpPr>
        <p:spPr>
          <a:xfrm>
            <a:off x="5020755" y="4737338"/>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4</a:t>
            </a:r>
          </a:p>
        </p:txBody>
      </p:sp>
      <p:sp>
        <p:nvSpPr>
          <p:cNvPr id="16" name="Oval 15"/>
          <p:cNvSpPr/>
          <p:nvPr/>
        </p:nvSpPr>
        <p:spPr>
          <a:xfrm>
            <a:off x="6228184" y="478495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7" name="Metin kutusu 16">
            <a:hlinkClick r:id="rId7" action="ppaction://hlinksldjump"/>
          </p:cNvPr>
          <p:cNvSpPr txBox="1"/>
          <p:nvPr/>
        </p:nvSpPr>
        <p:spPr>
          <a:xfrm>
            <a:off x="6316899" y="472514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5</a:t>
            </a:r>
          </a:p>
        </p:txBody>
      </p:sp>
      <p:sp>
        <p:nvSpPr>
          <p:cNvPr id="18" name="Oval 17"/>
          <p:cNvSpPr/>
          <p:nvPr/>
        </p:nvSpPr>
        <p:spPr>
          <a:xfrm>
            <a:off x="7524328" y="478495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9" name="Metin kutusu 18">
            <a:hlinkClick r:id="rId8" action="ppaction://hlinksldjump"/>
          </p:cNvPr>
          <p:cNvSpPr txBox="1"/>
          <p:nvPr/>
        </p:nvSpPr>
        <p:spPr>
          <a:xfrm>
            <a:off x="7613043" y="472514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6</a:t>
            </a:r>
          </a:p>
        </p:txBody>
      </p:sp>
    </p:spTree>
    <p:extLst>
      <p:ext uri="{BB962C8B-B14F-4D97-AF65-F5344CB8AC3E}">
        <p14:creationId xmlns:p14="http://schemas.microsoft.com/office/powerpoint/2010/main" val="6035924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 24"/>
          <p:cNvGrpSpPr/>
          <p:nvPr/>
        </p:nvGrpSpPr>
        <p:grpSpPr>
          <a:xfrm>
            <a:off x="251520" y="5097378"/>
            <a:ext cx="648072" cy="707886"/>
            <a:chOff x="475488" y="5169386"/>
            <a:chExt cx="648072" cy="707886"/>
          </a:xfrm>
        </p:grpSpPr>
        <p:sp>
          <p:nvSpPr>
            <p:cNvPr id="5" name="Oval 4"/>
            <p:cNvSpPr/>
            <p:nvPr/>
          </p:nvSpPr>
          <p:spPr>
            <a:xfrm>
              <a:off x="475488" y="5229200"/>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6" name="Metin kutusu 5">
              <a:hlinkClick r:id="rId2" action="ppaction://hlinksldjump"/>
            </p:cNvPr>
            <p:cNvSpPr txBox="1"/>
            <p:nvPr/>
          </p:nvSpPr>
          <p:spPr>
            <a:xfrm>
              <a:off x="564203" y="5169386"/>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1</a:t>
              </a:r>
              <a:endParaRPr lang="tr-TR" sz="4000" b="1" dirty="0">
                <a:solidFill>
                  <a:schemeClr val="bg1">
                    <a:lumMod val="95000"/>
                  </a:schemeClr>
                </a:solidFill>
                <a:latin typeface="Century Schoolbook" pitchFamily="18" charset="0"/>
              </a:endParaRPr>
            </a:p>
          </p:txBody>
        </p:sp>
      </p:grpSp>
      <p:sp>
        <p:nvSpPr>
          <p:cNvPr id="7" name="Oval 6"/>
          <p:cNvSpPr/>
          <p:nvPr/>
        </p:nvSpPr>
        <p:spPr>
          <a:xfrm>
            <a:off x="1043608" y="515719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8" name="Metin kutusu 7">
            <a:hlinkClick r:id="rId3" action="ppaction://hlinksldjump"/>
          </p:cNvPr>
          <p:cNvSpPr txBox="1"/>
          <p:nvPr/>
        </p:nvSpPr>
        <p:spPr>
          <a:xfrm>
            <a:off x="1132323" y="5097378"/>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2</a:t>
            </a:r>
          </a:p>
        </p:txBody>
      </p:sp>
      <p:sp>
        <p:nvSpPr>
          <p:cNvPr id="9" name="Oval 8"/>
          <p:cNvSpPr/>
          <p:nvPr/>
        </p:nvSpPr>
        <p:spPr>
          <a:xfrm>
            <a:off x="1835696"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0" name="Metin kutusu 9">
            <a:hlinkClick r:id="rId4" action="ppaction://hlinksldjump"/>
          </p:cNvPr>
          <p:cNvSpPr txBox="1"/>
          <p:nvPr/>
        </p:nvSpPr>
        <p:spPr>
          <a:xfrm>
            <a:off x="1907704" y="508518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3</a:t>
            </a:r>
          </a:p>
        </p:txBody>
      </p:sp>
      <p:sp>
        <p:nvSpPr>
          <p:cNvPr id="11" name="Oval 10"/>
          <p:cNvSpPr/>
          <p:nvPr/>
        </p:nvSpPr>
        <p:spPr>
          <a:xfrm>
            <a:off x="2627784" y="515719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2" name="Metin kutusu 11">
            <a:hlinkClick r:id="rId5" action="ppaction://hlinksldjump"/>
          </p:cNvPr>
          <p:cNvSpPr txBox="1"/>
          <p:nvPr/>
        </p:nvSpPr>
        <p:spPr>
          <a:xfrm>
            <a:off x="2716499" y="5097378"/>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4</a:t>
            </a:r>
          </a:p>
        </p:txBody>
      </p:sp>
      <p:sp>
        <p:nvSpPr>
          <p:cNvPr id="13" name="Oval 12"/>
          <p:cNvSpPr/>
          <p:nvPr/>
        </p:nvSpPr>
        <p:spPr>
          <a:xfrm>
            <a:off x="3419872"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4" name="Metin kutusu 13">
            <a:hlinkClick r:id="rId6" action="ppaction://hlinksldjump"/>
          </p:cNvPr>
          <p:cNvSpPr txBox="1"/>
          <p:nvPr/>
        </p:nvSpPr>
        <p:spPr>
          <a:xfrm>
            <a:off x="3483936" y="508518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5</a:t>
            </a:r>
          </a:p>
        </p:txBody>
      </p:sp>
      <p:sp>
        <p:nvSpPr>
          <p:cNvPr id="15" name="Oval 14"/>
          <p:cNvSpPr/>
          <p:nvPr/>
        </p:nvSpPr>
        <p:spPr>
          <a:xfrm>
            <a:off x="4211960"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6" name="Metin kutusu 15">
            <a:hlinkClick r:id="rId7" action="ppaction://hlinksldjump"/>
          </p:cNvPr>
          <p:cNvSpPr txBox="1"/>
          <p:nvPr/>
        </p:nvSpPr>
        <p:spPr>
          <a:xfrm>
            <a:off x="4287209" y="5085184"/>
            <a:ext cx="500815" cy="707886"/>
          </a:xfrm>
          <a:prstGeom prst="rect">
            <a:avLst/>
          </a:prstGeom>
          <a:noFill/>
        </p:spPr>
        <p:txBody>
          <a:bodyPr wrap="square" rtlCol="0">
            <a:spAutoFit/>
          </a:bodyPr>
          <a:lstStyle/>
          <a:p>
            <a:r>
              <a:rPr lang="tr-TR" sz="4000" b="1" dirty="0">
                <a:solidFill>
                  <a:schemeClr val="bg1">
                    <a:lumMod val="95000"/>
                  </a:schemeClr>
                </a:solidFill>
                <a:latin typeface="Century Schoolbook" pitchFamily="18" charset="0"/>
              </a:rPr>
              <a:t>6</a:t>
            </a:r>
          </a:p>
        </p:txBody>
      </p:sp>
      <p:sp>
        <p:nvSpPr>
          <p:cNvPr id="17" name="Oval 16"/>
          <p:cNvSpPr/>
          <p:nvPr/>
        </p:nvSpPr>
        <p:spPr>
          <a:xfrm>
            <a:off x="5004048"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8" name="Metin kutusu 17">
            <a:hlinkClick r:id="rId8" action="ppaction://hlinksldjump"/>
          </p:cNvPr>
          <p:cNvSpPr txBox="1"/>
          <p:nvPr/>
        </p:nvSpPr>
        <p:spPr>
          <a:xfrm>
            <a:off x="5071353" y="5085184"/>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7</a:t>
            </a:r>
            <a:endParaRPr lang="tr-TR" sz="4000" b="1" dirty="0">
              <a:solidFill>
                <a:schemeClr val="bg1">
                  <a:lumMod val="95000"/>
                </a:schemeClr>
              </a:solidFill>
              <a:latin typeface="Century Schoolbook" pitchFamily="18" charset="0"/>
            </a:endParaRPr>
          </a:p>
        </p:txBody>
      </p:sp>
      <p:sp>
        <p:nvSpPr>
          <p:cNvPr id="19" name="Oval 18"/>
          <p:cNvSpPr/>
          <p:nvPr/>
        </p:nvSpPr>
        <p:spPr>
          <a:xfrm>
            <a:off x="5796136" y="5157192"/>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0" name="Metin kutusu 19">
            <a:hlinkClick r:id="rId9" action="ppaction://hlinksldjump"/>
          </p:cNvPr>
          <p:cNvSpPr txBox="1"/>
          <p:nvPr/>
        </p:nvSpPr>
        <p:spPr>
          <a:xfrm>
            <a:off x="5884851" y="5097378"/>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8</a:t>
            </a:r>
            <a:endParaRPr lang="tr-TR" sz="4000" b="1" dirty="0">
              <a:solidFill>
                <a:schemeClr val="bg1">
                  <a:lumMod val="95000"/>
                </a:schemeClr>
              </a:solidFill>
              <a:latin typeface="Century Schoolbook" pitchFamily="18" charset="0"/>
            </a:endParaRPr>
          </a:p>
        </p:txBody>
      </p:sp>
      <p:sp>
        <p:nvSpPr>
          <p:cNvPr id="21" name="Oval 20"/>
          <p:cNvSpPr/>
          <p:nvPr/>
        </p:nvSpPr>
        <p:spPr>
          <a:xfrm>
            <a:off x="6588224"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2" name="Metin kutusu 21">
            <a:hlinkClick r:id="rId10" action="ppaction://hlinksldjump"/>
          </p:cNvPr>
          <p:cNvSpPr txBox="1"/>
          <p:nvPr/>
        </p:nvSpPr>
        <p:spPr>
          <a:xfrm>
            <a:off x="6655529" y="5085184"/>
            <a:ext cx="500815"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9</a:t>
            </a:r>
            <a:endParaRPr lang="tr-TR" sz="4000" b="1" dirty="0">
              <a:solidFill>
                <a:schemeClr val="bg1">
                  <a:lumMod val="95000"/>
                </a:schemeClr>
              </a:solidFill>
              <a:latin typeface="Century Schoolbook" pitchFamily="18" charset="0"/>
            </a:endParaRPr>
          </a:p>
        </p:txBody>
      </p:sp>
      <p:sp>
        <p:nvSpPr>
          <p:cNvPr id="23" name="Oval 22"/>
          <p:cNvSpPr/>
          <p:nvPr/>
        </p:nvSpPr>
        <p:spPr>
          <a:xfrm>
            <a:off x="7380312" y="5144998"/>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4" name="Metin kutusu 23">
            <a:hlinkClick r:id="rId11" action="ppaction://hlinksldjump"/>
          </p:cNvPr>
          <p:cNvSpPr txBox="1"/>
          <p:nvPr/>
        </p:nvSpPr>
        <p:spPr>
          <a:xfrm>
            <a:off x="7308304" y="5115091"/>
            <a:ext cx="850534"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10</a:t>
            </a:r>
            <a:endParaRPr lang="tr-TR" sz="4000" b="1" dirty="0">
              <a:solidFill>
                <a:schemeClr val="bg1">
                  <a:lumMod val="95000"/>
                </a:schemeClr>
              </a:solidFill>
              <a:latin typeface="Century Schoolbook" pitchFamily="18" charset="0"/>
            </a:endParaRPr>
          </a:p>
        </p:txBody>
      </p:sp>
      <p:pic>
        <p:nvPicPr>
          <p:cNvPr id="2050" name="Picture 2" descr="C:\Users\ALONE DRAGON\Desktop\ays-e\ays-e\rsm\1anakart_parcalar.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767" y="116038"/>
            <a:ext cx="7783665" cy="4969146"/>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8185962" y="5115091"/>
            <a:ext cx="648072" cy="64807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27" name="Metin kutusu 26">
            <a:hlinkClick r:id="rId13" action="ppaction://hlinksldjump"/>
          </p:cNvPr>
          <p:cNvSpPr txBox="1"/>
          <p:nvPr/>
        </p:nvSpPr>
        <p:spPr>
          <a:xfrm>
            <a:off x="8113954" y="5085184"/>
            <a:ext cx="850534" cy="707886"/>
          </a:xfrm>
          <a:prstGeom prst="rect">
            <a:avLst/>
          </a:prstGeom>
          <a:noFill/>
        </p:spPr>
        <p:txBody>
          <a:bodyPr wrap="square" rtlCol="0">
            <a:spAutoFit/>
          </a:bodyPr>
          <a:lstStyle/>
          <a:p>
            <a:r>
              <a:rPr lang="tr-TR" sz="4000" b="1" dirty="0" smtClean="0">
                <a:solidFill>
                  <a:schemeClr val="bg1">
                    <a:lumMod val="95000"/>
                  </a:schemeClr>
                </a:solidFill>
                <a:latin typeface="Century Schoolbook" pitchFamily="18" charset="0"/>
              </a:rPr>
              <a:t>11</a:t>
            </a:r>
            <a:endParaRPr lang="tr-TR" sz="4000" b="1" dirty="0">
              <a:solidFill>
                <a:schemeClr val="bg1">
                  <a:lumMod val="95000"/>
                </a:schemeClr>
              </a:solidFill>
              <a:latin typeface="Century Schoolbook" pitchFamily="18" charset="0"/>
            </a:endParaRPr>
          </a:p>
        </p:txBody>
      </p:sp>
    </p:spTree>
    <p:extLst>
      <p:ext uri="{BB962C8B-B14F-4D97-AF65-F5344CB8AC3E}">
        <p14:creationId xmlns:p14="http://schemas.microsoft.com/office/powerpoint/2010/main" val="3108482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2792" y="3686519"/>
            <a:ext cx="7467600" cy="2406777"/>
          </a:xfrm>
        </p:spPr>
        <p:txBody>
          <a:bodyPr>
            <a:normAutofit/>
          </a:bodyPr>
          <a:lstStyle/>
          <a:p>
            <a:pPr marL="0" indent="0">
              <a:buNone/>
            </a:pPr>
            <a:r>
              <a:rPr lang="tr-TR" dirty="0" smtClean="0"/>
              <a:t>   </a:t>
            </a:r>
            <a:r>
              <a:rPr lang="tr-TR" dirty="0" smtClean="0">
                <a:latin typeface="Berylium" pitchFamily="2" charset="-94"/>
              </a:rPr>
              <a:t>Klavye ve </a:t>
            </a:r>
            <a:r>
              <a:rPr lang="tr-TR" dirty="0" err="1" smtClean="0">
                <a:latin typeface="Berylium" pitchFamily="2" charset="-94"/>
              </a:rPr>
              <a:t>mouse</a:t>
            </a:r>
            <a:r>
              <a:rPr lang="tr-TR" dirty="0" smtClean="0">
                <a:latin typeface="Berylium" pitchFamily="2" charset="-94"/>
              </a:rPr>
              <a:t> bağlamak için kullanılan portlara PS/2 denir. ATX </a:t>
            </a:r>
            <a:r>
              <a:rPr lang="tr-TR" dirty="0" err="1" smtClean="0">
                <a:latin typeface="Berylium" pitchFamily="2" charset="-94"/>
              </a:rPr>
              <a:t>anakartlarda</a:t>
            </a:r>
            <a:r>
              <a:rPr lang="tr-TR" dirty="0" smtClean="0">
                <a:latin typeface="Berylium" pitchFamily="2" charset="-94"/>
              </a:rPr>
              <a:t> iki adet bulunur. Şekil ve </a:t>
            </a:r>
            <a:r>
              <a:rPr lang="tr-TR" dirty="0" err="1" smtClean="0">
                <a:latin typeface="Berylium" pitchFamily="2" charset="-94"/>
              </a:rPr>
              <a:t>pin</a:t>
            </a:r>
            <a:r>
              <a:rPr lang="tr-TR" dirty="0" smtClean="0">
                <a:latin typeface="Berylium" pitchFamily="2" charset="-94"/>
              </a:rPr>
              <a:t> sayıları aynıdır. Bu nedenle renkleri farklıdır. Mouse, yeşil olan PS/2 portuna, klavye mor olan PS/2 portuna takılır. Kabloların üzerinde </a:t>
            </a:r>
            <a:r>
              <a:rPr lang="tr-TR" dirty="0" err="1" smtClean="0">
                <a:latin typeface="Berylium" pitchFamily="2" charset="-94"/>
              </a:rPr>
              <a:t>mouse</a:t>
            </a:r>
            <a:r>
              <a:rPr lang="tr-TR" dirty="0" smtClean="0">
                <a:latin typeface="Berylium" pitchFamily="2" charset="-94"/>
              </a:rPr>
              <a:t> ve klavye sembolleri vardır. </a:t>
            </a:r>
          </a:p>
        </p:txBody>
      </p:sp>
      <p:pic>
        <p:nvPicPr>
          <p:cNvPr id="3074" name="Picture 2" descr="C:\Users\ALONE DRAGON\Desktop\ays-e\ays-e\rsm\p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620688"/>
            <a:ext cx="3886200" cy="2514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ONE DRAGON\Desktop\ays-e\ays-e\rsm\ps2m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9992"/>
            <a:ext cx="3527301" cy="327599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11560" y="3140968"/>
            <a:ext cx="1584176" cy="615553"/>
          </a:xfrm>
          <a:prstGeom prst="rect">
            <a:avLst/>
          </a:prstGeom>
          <a:noFill/>
        </p:spPr>
        <p:txBody>
          <a:bodyPr wrap="square" rtlCol="0">
            <a:spAutoFit/>
          </a:bodyPr>
          <a:lstStyle/>
          <a:p>
            <a:r>
              <a:rPr lang="tr-TR" sz="3400" b="1" dirty="0" smtClean="0">
                <a:solidFill>
                  <a:schemeClr val="accent1">
                    <a:lumMod val="75000"/>
                  </a:schemeClr>
                </a:solidFill>
                <a:latin typeface="Berylium" pitchFamily="2" charset="-94"/>
              </a:rPr>
              <a:t>PS/2</a:t>
            </a:r>
            <a:endParaRPr lang="tr-TR" sz="3400" b="1" dirty="0">
              <a:solidFill>
                <a:schemeClr val="accent1">
                  <a:lumMod val="75000"/>
                </a:schemeClr>
              </a:solidFill>
              <a:latin typeface="Berylium" pitchFamily="2" charset="-94"/>
            </a:endParaRPr>
          </a:p>
        </p:txBody>
      </p:sp>
      <p:sp>
        <p:nvSpPr>
          <p:cNvPr id="8" name="Sol Ok 7">
            <a:hlinkClick r:id="rId4"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472439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235085"/>
            <a:ext cx="8435280" cy="2722307"/>
          </a:xfrm>
        </p:spPr>
        <p:txBody>
          <a:bodyPr/>
          <a:lstStyle/>
          <a:p>
            <a:pPr marL="109728" indent="0">
              <a:buNone/>
            </a:pPr>
            <a:r>
              <a:rPr lang="tr-TR" dirty="0">
                <a:latin typeface="Berylium" pitchFamily="2" charset="-94"/>
              </a:rPr>
              <a:t> </a:t>
            </a:r>
            <a:r>
              <a:rPr lang="tr-TR" dirty="0" smtClean="0">
                <a:latin typeface="Berylium" pitchFamily="2" charset="-94"/>
              </a:rPr>
              <a:t>  Paralel </a:t>
            </a:r>
            <a:r>
              <a:rPr lang="tr-TR" dirty="0">
                <a:latin typeface="Berylium" pitchFamily="2" charset="-94"/>
              </a:rPr>
              <a:t>port genellikle tarayıcı ve yazıcı bağlantısı için kullanılır. Eski tip </a:t>
            </a:r>
            <a:r>
              <a:rPr lang="tr-TR" dirty="0" err="1">
                <a:latin typeface="Berylium" pitchFamily="2" charset="-94"/>
              </a:rPr>
              <a:t>anakartlarda</a:t>
            </a:r>
            <a:r>
              <a:rPr lang="tr-TR" dirty="0">
                <a:latin typeface="Berylium" pitchFamily="2" charset="-94"/>
              </a:rPr>
              <a:t> kullanılmaktadır. Yeni </a:t>
            </a:r>
            <a:r>
              <a:rPr lang="tr-TR" dirty="0" err="1">
                <a:latin typeface="Berylium" pitchFamily="2" charset="-94"/>
              </a:rPr>
              <a:t>anakartlarda</a:t>
            </a:r>
            <a:r>
              <a:rPr lang="tr-TR" dirty="0">
                <a:latin typeface="Berylium" pitchFamily="2" charset="-94"/>
              </a:rPr>
              <a:t> bu port yerine USB portlar kullanılmaktadır.</a:t>
            </a:r>
          </a:p>
        </p:txBody>
      </p:sp>
      <p:pic>
        <p:nvPicPr>
          <p:cNvPr id="4098" name="Picture 2" descr="C:\Users\ALONE DRAGON\Desktop\ays-e\ays-e\rsm\Paralel 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911" y="332656"/>
            <a:ext cx="387593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ONE DRAGON\Desktop\ays-e\ays-e\rsm\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680" y="322296"/>
            <a:ext cx="4442762" cy="2818672"/>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95536" y="3573016"/>
            <a:ext cx="4109385"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PARALEL PORT</a:t>
            </a:r>
          </a:p>
        </p:txBody>
      </p:sp>
      <p:sp>
        <p:nvSpPr>
          <p:cNvPr id="7" name="Sol Ok 6">
            <a:hlinkClick r:id="rId5"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770133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9158" y="2780927"/>
            <a:ext cx="8214834" cy="3240361"/>
          </a:xfrm>
        </p:spPr>
        <p:txBody>
          <a:bodyPr>
            <a:normAutofit/>
          </a:bodyPr>
          <a:lstStyle/>
          <a:p>
            <a:pPr marL="109728" indent="0">
              <a:buNone/>
            </a:pPr>
            <a:r>
              <a:rPr lang="tr-TR" sz="3200" b="1" dirty="0">
                <a:solidFill>
                  <a:schemeClr val="accent1">
                    <a:lumMod val="75000"/>
                  </a:schemeClr>
                </a:solidFill>
                <a:latin typeface="Berylium" pitchFamily="2" charset="-94"/>
              </a:rPr>
              <a:t>1) COM(Communications) Portu: </a:t>
            </a:r>
            <a:r>
              <a:rPr lang="tr-TR" dirty="0" smtClean="0">
                <a:latin typeface="Berylium" pitchFamily="2" charset="-94"/>
              </a:rPr>
              <a:t>Fare </a:t>
            </a:r>
            <a:r>
              <a:rPr lang="tr-TR" dirty="0">
                <a:latin typeface="Berylium" pitchFamily="2" charset="-94"/>
              </a:rPr>
              <a:t>ve harici modem bağlantıları için kullanılır</a:t>
            </a:r>
            <a:r>
              <a:rPr lang="tr-TR" dirty="0" smtClean="0">
                <a:latin typeface="Berylium" pitchFamily="2" charset="-94"/>
              </a:rPr>
              <a:t>. USB </a:t>
            </a:r>
            <a:r>
              <a:rPr lang="tr-TR" dirty="0">
                <a:latin typeface="Berylium" pitchFamily="2" charset="-94"/>
              </a:rPr>
              <a:t>ve PS/2 portunun kullanılmaya başlamasıyla bu port önemini yitirmiştir.</a:t>
            </a:r>
          </a:p>
          <a:p>
            <a:pPr marL="109728" indent="0">
              <a:buNone/>
            </a:pPr>
            <a:r>
              <a:rPr lang="tr-TR" sz="3200" b="1" dirty="0">
                <a:solidFill>
                  <a:schemeClr val="accent1">
                    <a:lumMod val="75000"/>
                  </a:schemeClr>
                </a:solidFill>
                <a:latin typeface="Berylium" pitchFamily="2" charset="-94"/>
              </a:rPr>
              <a:t>2) </a:t>
            </a:r>
            <a:r>
              <a:rPr lang="tr-TR" sz="3200" b="1" dirty="0" err="1">
                <a:solidFill>
                  <a:schemeClr val="accent1">
                    <a:lumMod val="75000"/>
                  </a:schemeClr>
                </a:solidFill>
                <a:latin typeface="Berylium" pitchFamily="2" charset="-94"/>
              </a:rPr>
              <a:t>Display</a:t>
            </a:r>
            <a:r>
              <a:rPr lang="tr-TR" sz="3200" b="1" dirty="0">
                <a:solidFill>
                  <a:schemeClr val="accent1">
                    <a:lumMod val="75000"/>
                  </a:schemeClr>
                </a:solidFill>
                <a:latin typeface="Berylium" pitchFamily="2" charset="-94"/>
              </a:rPr>
              <a:t> Connector:</a:t>
            </a:r>
            <a:r>
              <a:rPr lang="tr-TR" dirty="0" smtClean="0">
                <a:latin typeface="Berylium" pitchFamily="2" charset="-94"/>
              </a:rPr>
              <a:t> </a:t>
            </a:r>
            <a:r>
              <a:rPr lang="tr-TR" dirty="0" err="1" smtClean="0">
                <a:latin typeface="Berylium" pitchFamily="2" charset="-94"/>
              </a:rPr>
              <a:t>Monitorü</a:t>
            </a:r>
            <a:r>
              <a:rPr lang="tr-TR" dirty="0" smtClean="0">
                <a:latin typeface="Berylium" pitchFamily="2" charset="-94"/>
              </a:rPr>
              <a:t> </a:t>
            </a:r>
            <a:r>
              <a:rPr lang="tr-TR" dirty="0">
                <a:latin typeface="Berylium" pitchFamily="2" charset="-94"/>
              </a:rPr>
              <a:t>bağlamak için </a:t>
            </a:r>
            <a:r>
              <a:rPr lang="tr-TR" dirty="0" err="1">
                <a:latin typeface="Berylium" pitchFamily="2" charset="-94"/>
              </a:rPr>
              <a:t>anakart</a:t>
            </a:r>
            <a:r>
              <a:rPr lang="tr-TR" dirty="0">
                <a:latin typeface="Berylium" pitchFamily="2" charset="-94"/>
              </a:rPr>
              <a:t> üzerinde </a:t>
            </a:r>
            <a:r>
              <a:rPr lang="tr-TR" dirty="0" err="1">
                <a:latin typeface="Berylium" pitchFamily="2" charset="-94"/>
              </a:rPr>
              <a:t>onboard</a:t>
            </a:r>
            <a:r>
              <a:rPr lang="tr-TR" dirty="0">
                <a:latin typeface="Berylium" pitchFamily="2" charset="-94"/>
              </a:rPr>
              <a:t> olarak bulunan porttur</a:t>
            </a:r>
            <a:r>
              <a:rPr lang="tr-TR" dirty="0" smtClean="0">
                <a:latin typeface="Berylium" pitchFamily="2" charset="-94"/>
              </a:rPr>
              <a:t>. Genelde </a:t>
            </a:r>
            <a:r>
              <a:rPr lang="tr-TR" dirty="0">
                <a:latin typeface="Berylium" pitchFamily="2" charset="-94"/>
              </a:rPr>
              <a:t>harici olanlar tercih edilir.</a:t>
            </a:r>
          </a:p>
        </p:txBody>
      </p:sp>
      <p:pic>
        <p:nvPicPr>
          <p:cNvPr id="5126" name="Picture 6" descr="C:\Users\ALONE DRAGON\Desktop\ays-e\ays-e\rsm\Po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0" y="296147"/>
            <a:ext cx="4652312" cy="1066628"/>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ALONE DRAGON\Desktop\ays-e\ays-e\rsm\Ekran Kart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140035"/>
            <a:ext cx="2581832" cy="265890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23528" y="1452186"/>
            <a:ext cx="432048" cy="46464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4" name="Dikdörtgen 3"/>
          <p:cNvSpPr/>
          <p:nvPr/>
        </p:nvSpPr>
        <p:spPr>
          <a:xfrm>
            <a:off x="395536" y="1392372"/>
            <a:ext cx="341760" cy="420628"/>
          </a:xfrm>
          <a:prstGeom prst="rect">
            <a:avLst/>
          </a:prstGeom>
        </p:spPr>
        <p:txBody>
          <a:bodyPr wrap="none">
            <a:spAutoFit/>
          </a:bodyPr>
          <a:lstStyle/>
          <a:p>
            <a:r>
              <a:rPr lang="tr-TR" sz="3200" b="1" baseline="-25000" dirty="0" smtClean="0">
                <a:solidFill>
                  <a:schemeClr val="bg1">
                    <a:lumMod val="95000"/>
                  </a:schemeClr>
                </a:solidFill>
                <a:latin typeface="Century Schoolbook" pitchFamily="18" charset="0"/>
              </a:rPr>
              <a:t>1</a:t>
            </a:r>
            <a:endParaRPr lang="tr-TR" sz="3200" b="1" baseline="-25000" dirty="0">
              <a:solidFill>
                <a:schemeClr val="bg1">
                  <a:lumMod val="95000"/>
                </a:schemeClr>
              </a:solidFill>
              <a:latin typeface="Century Schoolbook" pitchFamily="18" charset="0"/>
            </a:endParaRPr>
          </a:p>
        </p:txBody>
      </p:sp>
      <p:sp>
        <p:nvSpPr>
          <p:cNvPr id="17" name="Oval 16"/>
          <p:cNvSpPr/>
          <p:nvPr/>
        </p:nvSpPr>
        <p:spPr>
          <a:xfrm>
            <a:off x="2843808" y="1400582"/>
            <a:ext cx="432048" cy="464646"/>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tr-TR"/>
          </a:p>
        </p:txBody>
      </p:sp>
      <p:sp>
        <p:nvSpPr>
          <p:cNvPr id="18" name="Dikdörtgen 17"/>
          <p:cNvSpPr/>
          <p:nvPr/>
        </p:nvSpPr>
        <p:spPr>
          <a:xfrm>
            <a:off x="2915816" y="1340768"/>
            <a:ext cx="341760" cy="420628"/>
          </a:xfrm>
          <a:prstGeom prst="rect">
            <a:avLst/>
          </a:prstGeom>
        </p:spPr>
        <p:txBody>
          <a:bodyPr wrap="none">
            <a:spAutoFit/>
          </a:bodyPr>
          <a:lstStyle/>
          <a:p>
            <a:r>
              <a:rPr lang="tr-TR" sz="3200" b="1" baseline="-25000" dirty="0" smtClean="0">
                <a:solidFill>
                  <a:schemeClr val="bg1">
                    <a:lumMod val="95000"/>
                  </a:schemeClr>
                </a:solidFill>
                <a:latin typeface="Century Schoolbook" pitchFamily="18" charset="0"/>
              </a:rPr>
              <a:t>2</a:t>
            </a:r>
            <a:endParaRPr lang="tr-TR" sz="3200" b="1" baseline="-25000" dirty="0">
              <a:solidFill>
                <a:schemeClr val="bg1">
                  <a:lumMod val="95000"/>
                </a:schemeClr>
              </a:solidFill>
              <a:latin typeface="Century Schoolbook" pitchFamily="18" charset="0"/>
            </a:endParaRPr>
          </a:p>
        </p:txBody>
      </p:sp>
      <p:sp>
        <p:nvSpPr>
          <p:cNvPr id="19" name="Sol Ok 18">
            <a:hlinkClick r:id="rId4"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5181591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616145"/>
            <a:ext cx="8123911" cy="2837191"/>
          </a:xfrm>
        </p:spPr>
        <p:txBody>
          <a:bodyPr>
            <a:normAutofit/>
          </a:bodyPr>
          <a:lstStyle/>
          <a:p>
            <a:pPr marL="109728" indent="0">
              <a:buNone/>
            </a:pPr>
            <a:r>
              <a:rPr lang="tr-TR" dirty="0" smtClean="0">
                <a:latin typeface="Berylium" pitchFamily="2" charset="-94"/>
              </a:rPr>
              <a:t>   USB</a:t>
            </a:r>
            <a:r>
              <a:rPr lang="tr-TR" dirty="0">
                <a:latin typeface="Berylium" pitchFamily="2" charset="-94"/>
              </a:rPr>
              <a:t>; IBM, Intel, Microsoft, </a:t>
            </a:r>
            <a:r>
              <a:rPr lang="tr-TR" dirty="0" err="1">
                <a:latin typeface="Berylium" pitchFamily="2" charset="-94"/>
              </a:rPr>
              <a:t>Compaq</a:t>
            </a:r>
            <a:r>
              <a:rPr lang="tr-TR" dirty="0">
                <a:latin typeface="Berylium" pitchFamily="2" charset="-94"/>
              </a:rPr>
              <a:t> gibi birçok firma tarafından üretilen bir veri yoludur. Bu porta birçok aygıt bağlanılabilir ve sistemin yeniden başlatılmasına gerek kalmadan bu aygıtlar kullanılabilir. Yeni tip </a:t>
            </a:r>
            <a:r>
              <a:rPr lang="tr-TR" dirty="0" err="1">
                <a:latin typeface="Berylium" pitchFamily="2" charset="-94"/>
              </a:rPr>
              <a:t>anakartlarda</a:t>
            </a:r>
            <a:r>
              <a:rPr lang="tr-TR" dirty="0">
                <a:latin typeface="Berylium" pitchFamily="2" charset="-94"/>
              </a:rPr>
              <a:t> fare ve </a:t>
            </a:r>
            <a:r>
              <a:rPr lang="tr-TR" dirty="0" err="1">
                <a:latin typeface="Berylium" pitchFamily="2" charset="-94"/>
              </a:rPr>
              <a:t>mouse</a:t>
            </a:r>
            <a:r>
              <a:rPr lang="tr-TR" dirty="0">
                <a:latin typeface="Berylium" pitchFamily="2" charset="-94"/>
              </a:rPr>
              <a:t> da USB porta takılır.</a:t>
            </a:r>
          </a:p>
        </p:txBody>
      </p:sp>
      <p:pic>
        <p:nvPicPr>
          <p:cNvPr id="1026" name="Picture 2" descr="C:\Users\ALONE DRAGON\Desktop\ays-e\ays-e\rsm\US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28754"/>
            <a:ext cx="2962300" cy="25475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LONE DRAGON\Desktop\ays-e\ays-e\rsm\usb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648"/>
            <a:ext cx="3992993"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360040" y="2924944"/>
            <a:ext cx="8676456" cy="584775"/>
          </a:xfrm>
          <a:prstGeom prst="rect">
            <a:avLst/>
          </a:prstGeom>
          <a:noFill/>
        </p:spPr>
        <p:txBody>
          <a:bodyPr wrap="square" rtlCol="0">
            <a:spAutoFit/>
          </a:bodyPr>
          <a:lstStyle/>
          <a:p>
            <a:r>
              <a:rPr lang="tr-TR" sz="3200" b="1" dirty="0" smtClean="0">
                <a:solidFill>
                  <a:schemeClr val="accent1">
                    <a:lumMod val="75000"/>
                  </a:schemeClr>
                </a:solidFill>
                <a:latin typeface="Berylium" pitchFamily="2" charset="-94"/>
              </a:rPr>
              <a:t>USB (</a:t>
            </a:r>
            <a:r>
              <a:rPr lang="tr-TR" sz="3200" b="1" dirty="0" err="1" smtClean="0">
                <a:solidFill>
                  <a:schemeClr val="accent1">
                    <a:lumMod val="75000"/>
                  </a:schemeClr>
                </a:solidFill>
                <a:latin typeface="Berylium" pitchFamily="2" charset="-94"/>
              </a:rPr>
              <a:t>Universel</a:t>
            </a:r>
            <a:r>
              <a:rPr lang="tr-TR" sz="3200" b="1" dirty="0" smtClean="0">
                <a:solidFill>
                  <a:schemeClr val="accent1">
                    <a:lumMod val="75000"/>
                  </a:schemeClr>
                </a:solidFill>
                <a:latin typeface="Berylium" pitchFamily="2" charset="-94"/>
              </a:rPr>
              <a:t> </a:t>
            </a:r>
            <a:r>
              <a:rPr lang="tr-TR" sz="3200" b="1" dirty="0" err="1">
                <a:solidFill>
                  <a:schemeClr val="accent1">
                    <a:lumMod val="75000"/>
                  </a:schemeClr>
                </a:solidFill>
                <a:latin typeface="Berylium" pitchFamily="2" charset="-94"/>
              </a:rPr>
              <a:t>Serial</a:t>
            </a:r>
            <a:r>
              <a:rPr lang="tr-TR" sz="3200" b="1" dirty="0">
                <a:solidFill>
                  <a:schemeClr val="accent1">
                    <a:lumMod val="75000"/>
                  </a:schemeClr>
                </a:solidFill>
                <a:latin typeface="Berylium" pitchFamily="2" charset="-94"/>
              </a:rPr>
              <a:t> </a:t>
            </a:r>
            <a:r>
              <a:rPr lang="tr-TR" sz="3200" b="1" dirty="0" err="1">
                <a:solidFill>
                  <a:schemeClr val="accent1">
                    <a:lumMod val="75000"/>
                  </a:schemeClr>
                </a:solidFill>
                <a:latin typeface="Berylium" pitchFamily="2" charset="-94"/>
              </a:rPr>
              <a:t>Bus</a:t>
            </a:r>
            <a:r>
              <a:rPr lang="tr-TR" sz="3200" b="1" dirty="0">
                <a:solidFill>
                  <a:schemeClr val="accent1">
                    <a:lumMod val="75000"/>
                  </a:schemeClr>
                </a:solidFill>
                <a:latin typeface="Berylium" pitchFamily="2" charset="-94"/>
              </a:rPr>
              <a:t>-Evrensel Seri </a:t>
            </a:r>
            <a:r>
              <a:rPr lang="tr-TR" sz="3200" b="1" dirty="0" err="1" smtClean="0">
                <a:solidFill>
                  <a:schemeClr val="accent1">
                    <a:lumMod val="75000"/>
                  </a:schemeClr>
                </a:solidFill>
                <a:latin typeface="Berylium" pitchFamily="2" charset="-94"/>
              </a:rPr>
              <a:t>Veriyolu</a:t>
            </a:r>
            <a:r>
              <a:rPr lang="tr-TR" sz="3200" b="1" dirty="0" smtClean="0">
                <a:solidFill>
                  <a:schemeClr val="accent1">
                    <a:lumMod val="75000"/>
                  </a:schemeClr>
                </a:solidFill>
                <a:latin typeface="Berylium" pitchFamily="2" charset="-94"/>
              </a:rPr>
              <a:t>)</a:t>
            </a:r>
            <a:endParaRPr lang="tr-TR" sz="3200" b="1" dirty="0">
              <a:solidFill>
                <a:schemeClr val="accent1">
                  <a:lumMod val="75000"/>
                </a:schemeClr>
              </a:solidFill>
              <a:latin typeface="Berylium" pitchFamily="2" charset="-94"/>
            </a:endParaRPr>
          </a:p>
        </p:txBody>
      </p:sp>
      <p:sp>
        <p:nvSpPr>
          <p:cNvPr id="7" name="Sol Ok 6">
            <a:hlinkClick r:id="rId4"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043145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3573016"/>
            <a:ext cx="6563072" cy="576064"/>
          </a:xfrm>
        </p:spPr>
        <p:txBody>
          <a:bodyPr>
            <a:normAutofit/>
          </a:bodyPr>
          <a:lstStyle/>
          <a:p>
            <a:pPr marL="109728" indent="0">
              <a:buNone/>
            </a:pPr>
            <a:r>
              <a:rPr lang="tr-TR" sz="3200" b="1" dirty="0" smtClean="0">
                <a:solidFill>
                  <a:schemeClr val="accent1">
                    <a:lumMod val="75000"/>
                  </a:schemeClr>
                </a:solidFill>
                <a:latin typeface="Berylium" pitchFamily="2" charset="-94"/>
              </a:rPr>
              <a:t>LAN </a:t>
            </a:r>
            <a:r>
              <a:rPr lang="tr-TR" sz="3200" b="1" dirty="0">
                <a:solidFill>
                  <a:schemeClr val="accent1">
                    <a:lumMod val="75000"/>
                  </a:schemeClr>
                </a:solidFill>
                <a:latin typeface="Berylium" pitchFamily="2" charset="-94"/>
              </a:rPr>
              <a:t>(RJ-45) </a:t>
            </a:r>
            <a:r>
              <a:rPr lang="tr-TR" sz="3200" b="1" dirty="0" smtClean="0">
                <a:solidFill>
                  <a:schemeClr val="accent1">
                    <a:lumMod val="75000"/>
                  </a:schemeClr>
                </a:solidFill>
                <a:latin typeface="Berylium" pitchFamily="2" charset="-94"/>
              </a:rPr>
              <a:t>Port</a:t>
            </a:r>
            <a:endParaRPr lang="tr-TR" dirty="0"/>
          </a:p>
        </p:txBody>
      </p:sp>
      <p:sp>
        <p:nvSpPr>
          <p:cNvPr id="2" name="Metin kutusu 1"/>
          <p:cNvSpPr txBox="1"/>
          <p:nvPr/>
        </p:nvSpPr>
        <p:spPr>
          <a:xfrm>
            <a:off x="611560" y="4189437"/>
            <a:ext cx="7776864" cy="1615827"/>
          </a:xfrm>
          <a:prstGeom prst="rect">
            <a:avLst/>
          </a:prstGeom>
          <a:noFill/>
        </p:spPr>
        <p:txBody>
          <a:bodyPr wrap="square" rtlCol="0">
            <a:spAutoFit/>
          </a:bodyPr>
          <a:lstStyle/>
          <a:p>
            <a:r>
              <a:rPr lang="tr-TR" sz="2700" dirty="0" smtClean="0">
                <a:latin typeface="Berylium" pitchFamily="2" charset="-94"/>
              </a:rPr>
              <a:t>   Yerel alan </a:t>
            </a:r>
            <a:r>
              <a:rPr lang="tr-TR" sz="2700" dirty="0">
                <a:latin typeface="Berylium" pitchFamily="2" charset="-94"/>
              </a:rPr>
              <a:t>ağlarında ağa bağlanmak için </a:t>
            </a:r>
            <a:r>
              <a:rPr lang="tr-TR" sz="2700" dirty="0" smtClean="0">
                <a:latin typeface="Berylium" pitchFamily="2" charset="-94"/>
              </a:rPr>
              <a:t>kullanılır. 10 </a:t>
            </a:r>
            <a:r>
              <a:rPr lang="tr-TR" sz="2700" dirty="0" err="1" smtClean="0">
                <a:latin typeface="Berylium" pitchFamily="2" charset="-94"/>
              </a:rPr>
              <a:t>pinli</a:t>
            </a:r>
            <a:r>
              <a:rPr lang="tr-TR" sz="2700" dirty="0" smtClean="0">
                <a:latin typeface="Berylium" pitchFamily="2" charset="-94"/>
              </a:rPr>
              <a:t> olan bu </a:t>
            </a:r>
            <a:r>
              <a:rPr lang="tr-TR" sz="2700" dirty="0" err="1" smtClean="0">
                <a:latin typeface="Berylium" pitchFamily="2" charset="-94"/>
              </a:rPr>
              <a:t>konnektör</a:t>
            </a:r>
            <a:r>
              <a:rPr lang="tr-TR" sz="2700" dirty="0" smtClean="0">
                <a:latin typeface="Berylium" pitchFamily="2" charset="-94"/>
              </a:rPr>
              <a:t> telefon kablosunun uç yapısına benzemektedir.</a:t>
            </a:r>
            <a:endParaRPr lang="tr-TR" sz="2700" dirty="0">
              <a:latin typeface="Berylium" pitchFamily="2" charset="-94"/>
            </a:endParaRPr>
          </a:p>
          <a:p>
            <a:endParaRPr lang="tr-TR" dirty="0"/>
          </a:p>
        </p:txBody>
      </p:sp>
      <p:pic>
        <p:nvPicPr>
          <p:cNvPr id="2050" name="Picture 2" descr="C:\Users\ALONE DRAGON\Desktop\ays-e\ays-e\rsm\ethernet-jack-on-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81836"/>
            <a:ext cx="3220864" cy="267791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LONE DRAGON\Desktop\ays-e\ays-e\rsm\new-ethernet-por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83903"/>
            <a:ext cx="3725652" cy="3065195"/>
          </a:xfrm>
          <a:prstGeom prst="rect">
            <a:avLst/>
          </a:prstGeom>
          <a:noFill/>
          <a:extLst>
            <a:ext uri="{909E8E84-426E-40DD-AFC4-6F175D3DCCD1}">
              <a14:hiddenFill xmlns:a14="http://schemas.microsoft.com/office/drawing/2010/main">
                <a:solidFill>
                  <a:srgbClr val="FFFFFF"/>
                </a:solidFill>
              </a14:hiddenFill>
            </a:ext>
          </a:extLst>
        </p:spPr>
      </p:pic>
      <p:sp>
        <p:nvSpPr>
          <p:cNvPr id="6" name="Sol Ok 5">
            <a:hlinkClick r:id="rId5"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8751504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140968"/>
            <a:ext cx="8363272" cy="3672408"/>
          </a:xfrm>
        </p:spPr>
        <p:txBody>
          <a:bodyPr>
            <a:normAutofit/>
          </a:bodyPr>
          <a:lstStyle/>
          <a:p>
            <a:pPr marL="109728" indent="0">
              <a:buNone/>
            </a:pPr>
            <a:r>
              <a:rPr lang="tr-TR" sz="3200" b="1" dirty="0" smtClean="0">
                <a:solidFill>
                  <a:schemeClr val="accent1">
                    <a:lumMod val="75000"/>
                  </a:schemeClr>
                </a:solidFill>
                <a:latin typeface="Berylium" pitchFamily="2" charset="-94"/>
              </a:rPr>
              <a:t> Ses </a:t>
            </a:r>
            <a:r>
              <a:rPr lang="tr-TR" sz="3200" b="1" dirty="0">
                <a:solidFill>
                  <a:schemeClr val="accent1">
                    <a:lumMod val="75000"/>
                  </a:schemeClr>
                </a:solidFill>
                <a:latin typeface="Berylium" pitchFamily="2" charset="-94"/>
              </a:rPr>
              <a:t>Girişi: </a:t>
            </a:r>
            <a:r>
              <a:rPr lang="tr-TR" dirty="0">
                <a:latin typeface="Berylium" pitchFamily="2" charset="-94"/>
              </a:rPr>
              <a:t>Açık mavi renkte olan bu porta teyp, CD, DVD çalar ya da diğer ses kaynakları bağlanabilir</a:t>
            </a:r>
            <a:r>
              <a:rPr lang="tr-TR" dirty="0" smtClean="0">
                <a:latin typeface="Berylium" pitchFamily="2" charset="-94"/>
              </a:rPr>
              <a:t>.</a:t>
            </a:r>
            <a:r>
              <a:rPr lang="tr-TR" dirty="0">
                <a:latin typeface="Berylium" pitchFamily="2" charset="-94"/>
              </a:rPr>
              <a:t/>
            </a:r>
            <a:br>
              <a:rPr lang="tr-TR" dirty="0">
                <a:latin typeface="Berylium" pitchFamily="2" charset="-94"/>
              </a:rPr>
            </a:br>
            <a:r>
              <a:rPr lang="tr-TR" dirty="0" smtClean="0">
                <a:latin typeface="Berylium" pitchFamily="2" charset="-94"/>
              </a:rPr>
              <a:t> </a:t>
            </a:r>
            <a:r>
              <a:rPr lang="tr-TR" sz="3200" b="1" dirty="0" smtClean="0">
                <a:solidFill>
                  <a:schemeClr val="accent1">
                    <a:lumMod val="75000"/>
                  </a:schemeClr>
                </a:solidFill>
                <a:latin typeface="Berylium" pitchFamily="2" charset="-94"/>
              </a:rPr>
              <a:t>Ses </a:t>
            </a:r>
            <a:r>
              <a:rPr lang="tr-TR" sz="3200" b="1" dirty="0">
                <a:solidFill>
                  <a:schemeClr val="accent1">
                    <a:lumMod val="75000"/>
                  </a:schemeClr>
                </a:solidFill>
                <a:latin typeface="Berylium" pitchFamily="2" charset="-94"/>
              </a:rPr>
              <a:t>Çıkışı: </a:t>
            </a:r>
            <a:r>
              <a:rPr lang="tr-TR" dirty="0">
                <a:latin typeface="Berylium" pitchFamily="2" charset="-94"/>
              </a:rPr>
              <a:t>Açık yeşil renkte olan bu porta kulaklık, hoparlör </a:t>
            </a:r>
            <a:r>
              <a:rPr lang="tr-TR" dirty="0" smtClean="0">
                <a:latin typeface="Berylium" pitchFamily="2" charset="-94"/>
              </a:rPr>
              <a:t>takılabilir.</a:t>
            </a:r>
            <a:r>
              <a:rPr lang="tr-TR" dirty="0">
                <a:latin typeface="Berylium" pitchFamily="2" charset="-94"/>
              </a:rPr>
              <a:t/>
            </a:r>
            <a:br>
              <a:rPr lang="tr-TR" dirty="0">
                <a:latin typeface="Berylium" pitchFamily="2" charset="-94"/>
              </a:rPr>
            </a:br>
            <a:r>
              <a:rPr lang="tr-TR" dirty="0" smtClean="0">
                <a:latin typeface="Berylium" pitchFamily="2" charset="-94"/>
              </a:rPr>
              <a:t> </a:t>
            </a:r>
            <a:r>
              <a:rPr lang="tr-TR" sz="3200" b="1" dirty="0" smtClean="0">
                <a:solidFill>
                  <a:schemeClr val="accent1">
                    <a:lumMod val="75000"/>
                  </a:schemeClr>
                </a:solidFill>
                <a:latin typeface="Berylium" pitchFamily="2" charset="-94"/>
              </a:rPr>
              <a:t>Mikrofon </a:t>
            </a:r>
            <a:r>
              <a:rPr lang="tr-TR" sz="3200" b="1" dirty="0">
                <a:solidFill>
                  <a:schemeClr val="accent1">
                    <a:lumMod val="75000"/>
                  </a:schemeClr>
                </a:solidFill>
                <a:latin typeface="Berylium" pitchFamily="2" charset="-94"/>
              </a:rPr>
              <a:t>Girişi: </a:t>
            </a:r>
            <a:r>
              <a:rPr lang="tr-TR" dirty="0">
                <a:latin typeface="Berylium" pitchFamily="2" charset="-94"/>
              </a:rPr>
              <a:t>Pembe renkte olan bu porta mikrofon takılabilir.</a:t>
            </a:r>
            <a:r>
              <a:rPr lang="tr-TR" sz="2900" dirty="0">
                <a:latin typeface="Berylium" pitchFamily="2" charset="-94"/>
              </a:rPr>
              <a:t/>
            </a:r>
            <a:br>
              <a:rPr lang="tr-TR" sz="2900" dirty="0">
                <a:latin typeface="Berylium" pitchFamily="2" charset="-94"/>
              </a:rPr>
            </a:br>
            <a:endParaRPr lang="tr-TR" sz="2900" dirty="0">
              <a:latin typeface="Berylium" pitchFamily="2" charset="-94"/>
            </a:endParaRPr>
          </a:p>
        </p:txBody>
      </p:sp>
      <p:sp>
        <p:nvSpPr>
          <p:cNvPr id="4" name="Sol Ok 3">
            <a:hlinkClick r:id="rId2"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075" name="Picture 3" descr="C:\Users\ALONE DRAGON\Desktop\ays-e\ays-e\rsm\audio_por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2863" y="142119"/>
            <a:ext cx="2016343" cy="27556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LONE DRAGON\Desktop\ays-e\ays-e\rsm\Ses Kablos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648417"/>
            <a:ext cx="3828118" cy="224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0126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ONE DRAGON\Desktop\anaka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62" y="-28353"/>
            <a:ext cx="9132438" cy="6902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149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933056"/>
            <a:ext cx="8712968" cy="2002227"/>
          </a:xfrm>
        </p:spPr>
        <p:txBody>
          <a:bodyPr>
            <a:noAutofit/>
          </a:bodyPr>
          <a:lstStyle/>
          <a:p>
            <a:pPr marL="109728" indent="0">
              <a:buNone/>
            </a:pPr>
            <a:r>
              <a:rPr lang="tr-TR" dirty="0" smtClean="0"/>
              <a:t>   </a:t>
            </a:r>
            <a:r>
              <a:rPr lang="tr-TR" sz="2500" dirty="0">
                <a:latin typeface="Berylium" pitchFamily="2" charset="-94"/>
              </a:rPr>
              <a:t>Intel tarafından 1993 yılında geliştirilmiştir. 64 bitlik veri yolu olarak üretilmiştir fakat uyum sorunu nedeniyle 32 bit olarak kullanılmaktadır. 33 MHz veya 66 MHz veri aktarım hızı vardır. Beyaz renktedir. Bu portlara; ses kartı, TV kartı ve </a:t>
            </a:r>
            <a:r>
              <a:rPr lang="tr-TR" sz="2500" dirty="0" err="1">
                <a:latin typeface="Berylium" pitchFamily="2" charset="-94"/>
              </a:rPr>
              <a:t>ethernet</a:t>
            </a:r>
            <a:r>
              <a:rPr lang="tr-TR" sz="2500" dirty="0">
                <a:latin typeface="Berylium" pitchFamily="2" charset="-94"/>
              </a:rPr>
              <a:t> kartı bağlanmaktadır.</a:t>
            </a:r>
          </a:p>
        </p:txBody>
      </p:sp>
      <p:pic>
        <p:nvPicPr>
          <p:cNvPr id="4098" name="Picture 2" descr="C:\Users\ALONE DRAGON\Desktop\ays-e\ays-e\rsm\agpp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60648"/>
            <a:ext cx="274596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LONE DRAGON\Desktop\ays-e\ays-e\rsm\article-new_ehow_images_a07_8k_sh_pci-express-root-port-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9420" y="260648"/>
            <a:ext cx="3991736"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179512" y="2996952"/>
            <a:ext cx="8640960" cy="1015663"/>
          </a:xfrm>
          <a:prstGeom prst="rect">
            <a:avLst/>
          </a:prstGeom>
          <a:noFill/>
        </p:spPr>
        <p:txBody>
          <a:bodyPr wrap="square" rtlCol="0">
            <a:spAutoFit/>
          </a:bodyPr>
          <a:lstStyle/>
          <a:p>
            <a:r>
              <a:rPr lang="tr-TR" dirty="0" smtClean="0"/>
              <a:t>  </a:t>
            </a:r>
            <a:r>
              <a:rPr lang="tr-TR" sz="3000" b="1" dirty="0" smtClean="0">
                <a:solidFill>
                  <a:schemeClr val="accent1">
                    <a:lumMod val="75000"/>
                  </a:schemeClr>
                </a:solidFill>
                <a:latin typeface="Berylium" pitchFamily="2" charset="-94"/>
              </a:rPr>
              <a:t>PCI </a:t>
            </a:r>
            <a:r>
              <a:rPr lang="tr-TR" sz="3000" b="1" dirty="0">
                <a:solidFill>
                  <a:schemeClr val="accent1">
                    <a:lumMod val="75000"/>
                  </a:schemeClr>
                </a:solidFill>
                <a:latin typeface="Berylium" pitchFamily="2" charset="-94"/>
              </a:rPr>
              <a:t>(</a:t>
            </a:r>
            <a:r>
              <a:rPr lang="tr-TR" sz="3000" b="1" dirty="0" err="1">
                <a:solidFill>
                  <a:schemeClr val="accent1">
                    <a:lumMod val="75000"/>
                  </a:schemeClr>
                </a:solidFill>
                <a:latin typeface="Berylium" pitchFamily="2" charset="-94"/>
              </a:rPr>
              <a:t>Peripheral</a:t>
            </a:r>
            <a:r>
              <a:rPr lang="tr-TR" sz="3000" b="1" dirty="0">
                <a:solidFill>
                  <a:schemeClr val="accent1">
                    <a:lumMod val="75000"/>
                  </a:schemeClr>
                </a:solidFill>
                <a:latin typeface="Berylium" pitchFamily="2" charset="-94"/>
              </a:rPr>
              <a:t> Component </a:t>
            </a:r>
            <a:r>
              <a:rPr lang="tr-TR" sz="3000" b="1" dirty="0" err="1">
                <a:solidFill>
                  <a:schemeClr val="accent1">
                    <a:lumMod val="75000"/>
                  </a:schemeClr>
                </a:solidFill>
                <a:latin typeface="Berylium" pitchFamily="2" charset="-94"/>
              </a:rPr>
              <a:t>Interconnect</a:t>
            </a:r>
            <a:r>
              <a:rPr lang="tr-TR" sz="3000" b="1" dirty="0">
                <a:solidFill>
                  <a:schemeClr val="accent1">
                    <a:lumMod val="75000"/>
                  </a:schemeClr>
                </a:solidFill>
                <a:latin typeface="Berylium" pitchFamily="2" charset="-94"/>
              </a:rPr>
              <a:t> –Çevresel Bileşen Ara B</a:t>
            </a:r>
            <a:r>
              <a:rPr lang="tr-TR" sz="3000" b="1" dirty="0" smtClean="0">
                <a:solidFill>
                  <a:schemeClr val="accent1">
                    <a:lumMod val="75000"/>
                  </a:schemeClr>
                </a:solidFill>
                <a:latin typeface="Berylium" pitchFamily="2" charset="-94"/>
              </a:rPr>
              <a:t>ağlantısı</a:t>
            </a:r>
            <a:r>
              <a:rPr lang="tr-TR" sz="3000" b="1" dirty="0">
                <a:solidFill>
                  <a:schemeClr val="accent1">
                    <a:lumMod val="75000"/>
                  </a:schemeClr>
                </a:solidFill>
                <a:latin typeface="Berylium" pitchFamily="2" charset="-94"/>
              </a:rPr>
              <a:t>)</a:t>
            </a:r>
          </a:p>
        </p:txBody>
      </p:sp>
      <p:sp>
        <p:nvSpPr>
          <p:cNvPr id="7" name="Sol Ok 6">
            <a:hlinkClick r:id="rId4" action="ppaction://hlinksldjump"/>
          </p:cNvPr>
          <p:cNvSpPr/>
          <p:nvPr/>
        </p:nvSpPr>
        <p:spPr>
          <a:xfrm>
            <a:off x="6854389" y="5877272"/>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4179352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645024"/>
            <a:ext cx="8748464" cy="3024336"/>
          </a:xfrm>
        </p:spPr>
        <p:txBody>
          <a:bodyPr>
            <a:normAutofit/>
          </a:bodyPr>
          <a:lstStyle/>
          <a:p>
            <a:pPr marL="109728" indent="0">
              <a:buNone/>
            </a:pPr>
            <a:r>
              <a:rPr lang="tr-TR" sz="2500" dirty="0" smtClean="0">
                <a:latin typeface="Berylium" pitchFamily="2" charset="-94"/>
              </a:rPr>
              <a:t>   Bu </a:t>
            </a:r>
            <a:r>
              <a:rPr lang="tr-TR" sz="2500" dirty="0">
                <a:latin typeface="Berylium" pitchFamily="2" charset="-94"/>
              </a:rPr>
              <a:t>portlar PCI </a:t>
            </a:r>
            <a:r>
              <a:rPr lang="tr-TR" sz="2500" dirty="0" smtClean="0">
                <a:latin typeface="Berylium" pitchFamily="2" charset="-94"/>
              </a:rPr>
              <a:t>portunun </a:t>
            </a:r>
            <a:r>
              <a:rPr lang="tr-TR" sz="2500" dirty="0">
                <a:latin typeface="Berylium" pitchFamily="2" charset="-94"/>
              </a:rPr>
              <a:t>yerini almak için tasarlanmıştır. Veri transfer hızları ve ergonomisi sebebiyle PCI ile kıyaslanamaz derecede güçlüdür. PCI serisinde </a:t>
            </a:r>
            <a:r>
              <a:rPr lang="tr-TR" sz="2500" dirty="0" err="1" smtClean="0">
                <a:latin typeface="Berylium" pitchFamily="2" charset="-94"/>
              </a:rPr>
              <a:t>max</a:t>
            </a:r>
            <a:r>
              <a:rPr lang="tr-TR" sz="2500" dirty="0" smtClean="0">
                <a:latin typeface="Berylium" pitchFamily="2" charset="-94"/>
              </a:rPr>
              <a:t>. 533 </a:t>
            </a:r>
            <a:r>
              <a:rPr lang="tr-TR" sz="2500" dirty="0" err="1" smtClean="0">
                <a:latin typeface="Berylium" pitchFamily="2" charset="-94"/>
              </a:rPr>
              <a:t>Mbps</a:t>
            </a:r>
            <a:r>
              <a:rPr lang="tr-TR" sz="2500" dirty="0" smtClean="0">
                <a:latin typeface="Berylium" pitchFamily="2" charset="-94"/>
              </a:rPr>
              <a:t> </a:t>
            </a:r>
            <a:r>
              <a:rPr lang="tr-TR" sz="2500" dirty="0">
                <a:latin typeface="Berylium" pitchFamily="2" charset="-94"/>
              </a:rPr>
              <a:t>ve PCI-X serisinde </a:t>
            </a:r>
            <a:r>
              <a:rPr lang="tr-TR" sz="2500" dirty="0" err="1" smtClean="0">
                <a:latin typeface="Berylium" pitchFamily="2" charset="-94"/>
              </a:rPr>
              <a:t>max</a:t>
            </a:r>
            <a:r>
              <a:rPr lang="tr-TR" sz="2500" dirty="0" smtClean="0">
                <a:latin typeface="Berylium" pitchFamily="2" charset="-94"/>
              </a:rPr>
              <a:t>. 4266 </a:t>
            </a:r>
            <a:r>
              <a:rPr lang="tr-TR" sz="2500" dirty="0" err="1" smtClean="0">
                <a:latin typeface="Berylium" pitchFamily="2" charset="-94"/>
              </a:rPr>
              <a:t>Mbps</a:t>
            </a:r>
            <a:r>
              <a:rPr lang="tr-TR" sz="2500" dirty="0" smtClean="0">
                <a:latin typeface="Berylium" pitchFamily="2" charset="-94"/>
              </a:rPr>
              <a:t> </a:t>
            </a:r>
            <a:r>
              <a:rPr lang="tr-TR" sz="2500" dirty="0">
                <a:latin typeface="Berylium" pitchFamily="2" charset="-94"/>
              </a:rPr>
              <a:t>seviyesine çıkan bant genişliği, </a:t>
            </a:r>
            <a:r>
              <a:rPr lang="tr-TR" sz="2500" dirty="0" smtClean="0">
                <a:latin typeface="Berylium" pitchFamily="2" charset="-94"/>
              </a:rPr>
              <a:t>PCI-e ile </a:t>
            </a:r>
            <a:r>
              <a:rPr lang="tr-TR" sz="2500" dirty="0">
                <a:latin typeface="Berylium" pitchFamily="2" charset="-94"/>
              </a:rPr>
              <a:t>8000 </a:t>
            </a:r>
            <a:r>
              <a:rPr lang="tr-TR" sz="2500" dirty="0" err="1">
                <a:latin typeface="Berylium" pitchFamily="2" charset="-94"/>
              </a:rPr>
              <a:t>Mbps</a:t>
            </a:r>
            <a:r>
              <a:rPr lang="tr-TR" sz="2500" dirty="0">
                <a:latin typeface="Berylium" pitchFamily="2" charset="-94"/>
              </a:rPr>
              <a:t> seviyesine ulaşmaktadır. Bu porta PCI </a:t>
            </a:r>
            <a:r>
              <a:rPr lang="tr-TR" sz="2500" dirty="0" smtClean="0">
                <a:latin typeface="Berylium" pitchFamily="2" charset="-94"/>
              </a:rPr>
              <a:t>portuna da takıldığı gibi ses </a:t>
            </a:r>
            <a:r>
              <a:rPr lang="tr-TR" sz="2500" dirty="0">
                <a:latin typeface="Berylium" pitchFamily="2" charset="-94"/>
              </a:rPr>
              <a:t>kartı, TV kartı, Ethernet kartı takılmaktadır.</a:t>
            </a:r>
          </a:p>
          <a:p>
            <a:pPr marL="109728" indent="0">
              <a:buNone/>
            </a:pPr>
            <a:endParaRPr lang="tr-TR" dirty="0" smtClean="0"/>
          </a:p>
        </p:txBody>
      </p:sp>
      <p:sp>
        <p:nvSpPr>
          <p:cNvPr id="4" name="Metin kutusu 3"/>
          <p:cNvSpPr txBox="1"/>
          <p:nvPr/>
        </p:nvSpPr>
        <p:spPr>
          <a:xfrm>
            <a:off x="323528" y="3140968"/>
            <a:ext cx="5112568" cy="553998"/>
          </a:xfrm>
          <a:prstGeom prst="rect">
            <a:avLst/>
          </a:prstGeom>
          <a:noFill/>
        </p:spPr>
        <p:txBody>
          <a:bodyPr wrap="square" rtlCol="0">
            <a:spAutoFit/>
          </a:bodyPr>
          <a:lstStyle/>
          <a:p>
            <a:r>
              <a:rPr lang="tr-TR" sz="3000" b="1" dirty="0">
                <a:solidFill>
                  <a:schemeClr val="accent1">
                    <a:lumMod val="75000"/>
                  </a:schemeClr>
                </a:solidFill>
                <a:latin typeface="Berylium" pitchFamily="2" charset="-94"/>
              </a:rPr>
              <a:t>PCI</a:t>
            </a:r>
            <a:r>
              <a:rPr lang="tr-TR" sz="3000" dirty="0" smtClean="0"/>
              <a:t> </a:t>
            </a:r>
            <a:r>
              <a:rPr lang="tr-TR" sz="3000" b="1" dirty="0">
                <a:solidFill>
                  <a:schemeClr val="accent1">
                    <a:lumMod val="75000"/>
                  </a:schemeClr>
                </a:solidFill>
                <a:latin typeface="Berylium" pitchFamily="2" charset="-94"/>
              </a:rPr>
              <a:t>Express</a:t>
            </a:r>
          </a:p>
        </p:txBody>
      </p:sp>
      <p:pic>
        <p:nvPicPr>
          <p:cNvPr id="5125" name="Picture 5" descr="C:\Users\ALONE DRAGON\Desktop\ays-e\ays-e\rsm\HP_NC360T_412648-B21_PCI_Express_Dual_Port_Gigabit_server_adap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8"/>
            <a:ext cx="3744416" cy="274590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ALONE DRAGON\Desktop\ays-e\ays-e\rsm\PCIe_mobo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260647"/>
            <a:ext cx="2448272" cy="2829821"/>
          </a:xfrm>
          <a:prstGeom prst="rect">
            <a:avLst/>
          </a:prstGeom>
          <a:noFill/>
          <a:extLst>
            <a:ext uri="{909E8E84-426E-40DD-AFC4-6F175D3DCCD1}">
              <a14:hiddenFill xmlns:a14="http://schemas.microsoft.com/office/drawing/2010/main">
                <a:solidFill>
                  <a:srgbClr val="FFFFFF"/>
                </a:solidFill>
              </a14:hiddenFill>
            </a:ext>
          </a:extLst>
        </p:spPr>
      </p:pic>
      <p:sp>
        <p:nvSpPr>
          <p:cNvPr id="11" name="Sol Ok 10">
            <a:hlinkClick r:id="rId4"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0880650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30832" y="4437112"/>
            <a:ext cx="8229600" cy="1642187"/>
          </a:xfrm>
        </p:spPr>
        <p:txBody>
          <a:bodyPr>
            <a:normAutofit/>
          </a:bodyPr>
          <a:lstStyle/>
          <a:p>
            <a:pPr marL="109728" indent="0">
              <a:buNone/>
            </a:pPr>
            <a:r>
              <a:rPr lang="tr-TR" dirty="0"/>
              <a:t> </a:t>
            </a:r>
            <a:r>
              <a:rPr lang="tr-TR" dirty="0" smtClean="0"/>
              <a:t>  </a:t>
            </a:r>
            <a:r>
              <a:rPr lang="tr-TR" dirty="0">
                <a:latin typeface="Berylium" pitchFamily="2" charset="-94"/>
              </a:rPr>
              <a:t>Bu port ise AGP ye alternatif olarak üretilmiştir. Temelde PCI-e mantığını kullanmaktadır. </a:t>
            </a:r>
            <a:r>
              <a:rPr lang="tr-TR" dirty="0" smtClean="0">
                <a:latin typeface="Berylium" pitchFamily="2" charset="-94"/>
              </a:rPr>
              <a:t>Ekran kartı bu porta takılmaktadır. </a:t>
            </a:r>
            <a:endParaRPr lang="tr-TR" dirty="0">
              <a:latin typeface="Berylium" pitchFamily="2" charset="-94"/>
            </a:endParaRPr>
          </a:p>
        </p:txBody>
      </p:sp>
      <p:pic>
        <p:nvPicPr>
          <p:cNvPr id="4" name="Picture 2" descr="C:\Users\ALONE DRAGON\Desktop\ays-e\ays-e\rsm\PCIe_mob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332656"/>
            <a:ext cx="3168352" cy="313172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ALONE DRAGON\Desktop\ays-e\ays-e\rsm\2s7t8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2656"/>
            <a:ext cx="3096344" cy="2858164"/>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467544" y="3717032"/>
            <a:ext cx="5400600"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PCI</a:t>
            </a:r>
            <a:r>
              <a:rPr lang="tr-TR" dirty="0" smtClean="0"/>
              <a:t> </a:t>
            </a:r>
            <a:r>
              <a:rPr lang="tr-TR" sz="3200" b="1" dirty="0">
                <a:solidFill>
                  <a:schemeClr val="accent1">
                    <a:lumMod val="75000"/>
                  </a:schemeClr>
                </a:solidFill>
                <a:latin typeface="Berylium" pitchFamily="2" charset="-94"/>
              </a:rPr>
              <a:t>Express X16 Portu</a:t>
            </a:r>
          </a:p>
        </p:txBody>
      </p:sp>
      <p:sp>
        <p:nvSpPr>
          <p:cNvPr id="9" name="Sol Ok 8">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316086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789040"/>
            <a:ext cx="8686800" cy="2592288"/>
          </a:xfrm>
        </p:spPr>
        <p:txBody>
          <a:bodyPr>
            <a:normAutofit/>
          </a:bodyPr>
          <a:lstStyle/>
          <a:p>
            <a:pPr marL="109728" indent="0">
              <a:buNone/>
            </a:pPr>
            <a:r>
              <a:rPr lang="tr-TR" dirty="0">
                <a:latin typeface="Berylium" pitchFamily="2" charset="-94"/>
              </a:rPr>
              <a:t>   Intel tarafından 1997’de sadece ekran kartları için geliştirilmiş veri yoludur. Windows işletim sisteminin getirdiği grafik uygulamalarının ihtiyaç duyduğu yüksek hızı sunabilir. AGP kanalı 32 bit genişliğindedir ve 66 MHz hızında çalışır. AGP yuvası beyaz renkli ve PCI yuvalarından kısadır.</a:t>
            </a:r>
          </a:p>
        </p:txBody>
      </p:sp>
      <p:sp>
        <p:nvSpPr>
          <p:cNvPr id="5" name="Metin kutusu 4"/>
          <p:cNvSpPr txBox="1"/>
          <p:nvPr/>
        </p:nvSpPr>
        <p:spPr>
          <a:xfrm>
            <a:off x="216024" y="3193812"/>
            <a:ext cx="8820472" cy="523220"/>
          </a:xfrm>
          <a:prstGeom prst="rect">
            <a:avLst/>
          </a:prstGeom>
          <a:noFill/>
        </p:spPr>
        <p:txBody>
          <a:bodyPr wrap="square" rtlCol="0">
            <a:spAutoFit/>
          </a:bodyPr>
          <a:lstStyle/>
          <a:p>
            <a:r>
              <a:rPr lang="tr-TR" sz="2800" b="1" dirty="0">
                <a:solidFill>
                  <a:schemeClr val="accent1">
                    <a:lumMod val="75000"/>
                  </a:schemeClr>
                </a:solidFill>
                <a:latin typeface="Berylium" pitchFamily="2" charset="-94"/>
              </a:rPr>
              <a:t>AGP (</a:t>
            </a:r>
            <a:r>
              <a:rPr lang="tr-TR" sz="2800" b="1" dirty="0" err="1">
                <a:solidFill>
                  <a:schemeClr val="accent1">
                    <a:lumMod val="75000"/>
                  </a:schemeClr>
                </a:solidFill>
                <a:latin typeface="Berylium" pitchFamily="2" charset="-94"/>
              </a:rPr>
              <a:t>Accelerated</a:t>
            </a:r>
            <a:r>
              <a:rPr lang="tr-TR" sz="2800" b="1" dirty="0">
                <a:solidFill>
                  <a:schemeClr val="accent1">
                    <a:lumMod val="75000"/>
                  </a:schemeClr>
                </a:solidFill>
                <a:latin typeface="Berylium" pitchFamily="2" charset="-94"/>
              </a:rPr>
              <a:t> Graphics Port- Hızlandırılmış Grafik Yuvası)</a:t>
            </a:r>
          </a:p>
        </p:txBody>
      </p:sp>
      <p:pic>
        <p:nvPicPr>
          <p:cNvPr id="6146" name="Picture 2" descr="E:\AG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74800"/>
            <a:ext cx="3992214" cy="2994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ALONE DRAGON\Desktop\ays-e\ays-e\rsm\2s7t8g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3" y="296879"/>
            <a:ext cx="2784917" cy="2570693"/>
          </a:xfrm>
          <a:prstGeom prst="rect">
            <a:avLst/>
          </a:prstGeom>
          <a:noFill/>
          <a:extLst>
            <a:ext uri="{909E8E84-426E-40DD-AFC4-6F175D3DCCD1}">
              <a14:hiddenFill xmlns:a14="http://schemas.microsoft.com/office/drawing/2010/main">
                <a:solidFill>
                  <a:srgbClr val="FFFFFF"/>
                </a:solidFill>
              </a14:hiddenFill>
            </a:ext>
          </a:extLst>
        </p:spPr>
      </p:pic>
      <p:sp>
        <p:nvSpPr>
          <p:cNvPr id="8" name="Sol Ok 7">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020606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875045"/>
            <a:ext cx="8568952" cy="1930219"/>
          </a:xfrm>
        </p:spPr>
        <p:txBody>
          <a:bodyPr>
            <a:normAutofit/>
          </a:bodyPr>
          <a:lstStyle/>
          <a:p>
            <a:pPr marL="109728" indent="0">
              <a:buNone/>
            </a:pPr>
            <a:r>
              <a:rPr lang="tr-TR" dirty="0" smtClean="0">
                <a:latin typeface="Berylium" pitchFamily="2" charset="-94"/>
              </a:rPr>
              <a:t>   IDE </a:t>
            </a:r>
            <a:r>
              <a:rPr lang="tr-TR" dirty="0">
                <a:latin typeface="Berylium" pitchFamily="2" charset="-94"/>
              </a:rPr>
              <a:t>(</a:t>
            </a:r>
            <a:r>
              <a:rPr lang="tr-TR" dirty="0" err="1">
                <a:latin typeface="Berylium" pitchFamily="2" charset="-94"/>
              </a:rPr>
              <a:t>Integrated</a:t>
            </a:r>
            <a:r>
              <a:rPr lang="tr-TR" dirty="0">
                <a:latin typeface="Berylium" pitchFamily="2" charset="-94"/>
              </a:rPr>
              <a:t> Drive </a:t>
            </a:r>
            <a:r>
              <a:rPr lang="tr-TR" dirty="0" err="1">
                <a:latin typeface="Berylium" pitchFamily="2" charset="-94"/>
              </a:rPr>
              <a:t>Electronics</a:t>
            </a:r>
            <a:r>
              <a:rPr lang="tr-TR" dirty="0">
                <a:latin typeface="Berylium" pitchFamily="2" charset="-94"/>
              </a:rPr>
              <a:t>-Dahili Sürücü Elektroniği) portu bilgisayarımıza CD-ROM, CD-RW, DVD-ROM, IDE destekli hard diskleri bağlamak için kullanılmaktadır. </a:t>
            </a:r>
          </a:p>
        </p:txBody>
      </p:sp>
      <p:pic>
        <p:nvPicPr>
          <p:cNvPr id="7170" name="Picture 2" descr="C:\Users\ALONE DRAGON\Desktop\ays-e\ays-e\rsm\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02" y="331674"/>
            <a:ext cx="3792909" cy="237724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LONE DRAGON\Desktop\ays-e\ays-e\rsm\2eebf9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481762" y="-269750"/>
            <a:ext cx="2280832" cy="3676507"/>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44969" y="3060249"/>
            <a:ext cx="7943455"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IDE- ATA Portu:</a:t>
            </a:r>
          </a:p>
        </p:txBody>
      </p:sp>
      <p:sp>
        <p:nvSpPr>
          <p:cNvPr id="7" name="Sol Ok 6">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7417677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41176" y="3933056"/>
            <a:ext cx="8507288" cy="1872208"/>
          </a:xfrm>
        </p:spPr>
        <p:txBody>
          <a:bodyPr>
            <a:normAutofit/>
          </a:bodyPr>
          <a:lstStyle/>
          <a:p>
            <a:pPr marL="109728" indent="0">
              <a:buNone/>
            </a:pPr>
            <a:r>
              <a:rPr lang="tr-TR" dirty="0" smtClean="0">
                <a:latin typeface="Berylium" pitchFamily="2" charset="-94"/>
              </a:rPr>
              <a:t>   SATA </a:t>
            </a:r>
            <a:r>
              <a:rPr lang="tr-TR" dirty="0">
                <a:latin typeface="Berylium" pitchFamily="2" charset="-94"/>
              </a:rPr>
              <a:t>(</a:t>
            </a:r>
            <a:r>
              <a:rPr lang="tr-TR" dirty="0" err="1">
                <a:latin typeface="Berylium" pitchFamily="2" charset="-94"/>
              </a:rPr>
              <a:t>Serial</a:t>
            </a:r>
            <a:r>
              <a:rPr lang="tr-TR" dirty="0">
                <a:latin typeface="Berylium" pitchFamily="2" charset="-94"/>
              </a:rPr>
              <a:t> Advanced </a:t>
            </a:r>
            <a:r>
              <a:rPr lang="tr-TR" dirty="0" err="1">
                <a:latin typeface="Berylium" pitchFamily="2" charset="-94"/>
              </a:rPr>
              <a:t>Technology</a:t>
            </a:r>
            <a:r>
              <a:rPr lang="tr-TR" dirty="0">
                <a:latin typeface="Berylium" pitchFamily="2" charset="-94"/>
              </a:rPr>
              <a:t> </a:t>
            </a:r>
            <a:r>
              <a:rPr lang="tr-TR" dirty="0" err="1">
                <a:latin typeface="Berylium" pitchFamily="2" charset="-94"/>
              </a:rPr>
              <a:t>Attachment</a:t>
            </a:r>
            <a:r>
              <a:rPr lang="tr-TR" dirty="0">
                <a:latin typeface="Berylium" pitchFamily="2" charset="-94"/>
              </a:rPr>
              <a:t>-Seri İleri Teknoloji Bağlantısı) portu bilgisayarımıza </a:t>
            </a:r>
            <a:r>
              <a:rPr lang="tr-TR" dirty="0" smtClean="0">
                <a:latin typeface="Berylium" pitchFamily="2" charset="-94"/>
              </a:rPr>
              <a:t>CD-ROM, DVD-ROM ve hard </a:t>
            </a:r>
            <a:r>
              <a:rPr lang="tr-TR" dirty="0">
                <a:latin typeface="Berylium" pitchFamily="2" charset="-94"/>
              </a:rPr>
              <a:t>diskleri bağlamak için </a:t>
            </a:r>
            <a:r>
              <a:rPr lang="tr-TR" dirty="0" smtClean="0">
                <a:latin typeface="Berylium" pitchFamily="2" charset="-94"/>
              </a:rPr>
              <a:t>kullanılmaktadır. ATA’ </a:t>
            </a:r>
            <a:r>
              <a:rPr lang="tr-TR" dirty="0" err="1" smtClean="0">
                <a:latin typeface="Berylium" pitchFamily="2" charset="-94"/>
              </a:rPr>
              <a:t>nın</a:t>
            </a:r>
            <a:r>
              <a:rPr lang="tr-TR" dirty="0" smtClean="0">
                <a:latin typeface="Berylium" pitchFamily="2" charset="-94"/>
              </a:rPr>
              <a:t> yetersiz kalması üzerine geliştirilmiştir. </a:t>
            </a:r>
            <a:endParaRPr lang="tr-TR" dirty="0">
              <a:latin typeface="Berylium" pitchFamily="2" charset="-94"/>
            </a:endParaRPr>
          </a:p>
          <a:p>
            <a:pPr marL="109728" indent="0">
              <a:buNone/>
            </a:pPr>
            <a:endParaRPr lang="tr-TR" dirty="0"/>
          </a:p>
        </p:txBody>
      </p:sp>
      <p:sp>
        <p:nvSpPr>
          <p:cNvPr id="5" name="Metin kutusu 4"/>
          <p:cNvSpPr txBox="1"/>
          <p:nvPr/>
        </p:nvSpPr>
        <p:spPr>
          <a:xfrm>
            <a:off x="467544" y="3193812"/>
            <a:ext cx="5976664" cy="523220"/>
          </a:xfrm>
          <a:prstGeom prst="rect">
            <a:avLst/>
          </a:prstGeom>
          <a:noFill/>
        </p:spPr>
        <p:txBody>
          <a:bodyPr wrap="square" rtlCol="0">
            <a:spAutoFit/>
          </a:bodyPr>
          <a:lstStyle/>
          <a:p>
            <a:r>
              <a:rPr lang="tr-TR" sz="2800" b="1" dirty="0">
                <a:solidFill>
                  <a:schemeClr val="accent1">
                    <a:lumMod val="75000"/>
                  </a:schemeClr>
                </a:solidFill>
                <a:latin typeface="Berylium" pitchFamily="2" charset="-94"/>
              </a:rPr>
              <a:t>SATA ve </a:t>
            </a:r>
            <a:r>
              <a:rPr lang="tr-TR" sz="2800" b="1" dirty="0" smtClean="0">
                <a:solidFill>
                  <a:schemeClr val="accent1">
                    <a:lumMod val="75000"/>
                  </a:schemeClr>
                </a:solidFill>
                <a:latin typeface="Berylium" pitchFamily="2" charset="-94"/>
              </a:rPr>
              <a:t>SATA 2 Portları</a:t>
            </a:r>
            <a:endParaRPr lang="tr-TR" sz="2800" b="1" dirty="0">
              <a:solidFill>
                <a:schemeClr val="accent1">
                  <a:lumMod val="75000"/>
                </a:schemeClr>
              </a:solidFill>
              <a:latin typeface="Berylium" pitchFamily="2" charset="-94"/>
            </a:endParaRPr>
          </a:p>
        </p:txBody>
      </p:sp>
      <p:pic>
        <p:nvPicPr>
          <p:cNvPr id="8194" name="Picture 2" descr="C:\Users\ALONE DRAGON\Desktop\ays-e\ays-e\rsm\SATA-to-eSATA-2-Ports-Bracke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842" y="0"/>
            <a:ext cx="3288070" cy="28030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LONE DRAGON\Desktop\ays-e\ays-e\rsm\gigabyte sata 2 chip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5682"/>
            <a:ext cx="3744416" cy="2747331"/>
          </a:xfrm>
          <a:prstGeom prst="rect">
            <a:avLst/>
          </a:prstGeom>
          <a:noFill/>
          <a:extLst>
            <a:ext uri="{909E8E84-426E-40DD-AFC4-6F175D3DCCD1}">
              <a14:hiddenFill xmlns:a14="http://schemas.microsoft.com/office/drawing/2010/main">
                <a:solidFill>
                  <a:srgbClr val="FFFFFF"/>
                </a:solidFill>
              </a14:hiddenFill>
            </a:ext>
          </a:extLst>
        </p:spPr>
      </p:pic>
      <p:sp>
        <p:nvSpPr>
          <p:cNvPr id="8" name="Sol Ok 7">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3135338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437112"/>
            <a:ext cx="8352928" cy="1498171"/>
          </a:xfrm>
        </p:spPr>
        <p:txBody>
          <a:bodyPr>
            <a:normAutofit/>
          </a:bodyPr>
          <a:lstStyle/>
          <a:p>
            <a:pPr marL="109728" indent="0">
              <a:buNone/>
            </a:pPr>
            <a:r>
              <a:rPr lang="tr-TR" dirty="0" smtClean="0">
                <a:latin typeface="Berylium" pitchFamily="2" charset="-94"/>
              </a:rPr>
              <a:t>   Bu </a:t>
            </a:r>
            <a:r>
              <a:rPr lang="tr-TR" dirty="0">
                <a:latin typeface="Berylium" pitchFamily="2" charset="-94"/>
              </a:rPr>
              <a:t>porta disket sürücüler bağlanılmaktadır. Son derece sınırlı bir transfer hızına sahiptir ve kullanışlı değildir. Yeni nesil bilgisayarlarda bu port artık kullanılmamaktadır.</a:t>
            </a:r>
          </a:p>
        </p:txBody>
      </p:sp>
      <p:sp>
        <p:nvSpPr>
          <p:cNvPr id="4" name="Metin kutusu 3"/>
          <p:cNvSpPr txBox="1"/>
          <p:nvPr/>
        </p:nvSpPr>
        <p:spPr>
          <a:xfrm>
            <a:off x="539552" y="3708321"/>
            <a:ext cx="5544616"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Disket Sürücü Bağlantı Portu</a:t>
            </a:r>
          </a:p>
        </p:txBody>
      </p:sp>
      <p:pic>
        <p:nvPicPr>
          <p:cNvPr id="9219" name="Picture 3" descr="C:\Users\ALONE DRAGON\Desktop\ays-e\ays-e\rsm\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332655"/>
            <a:ext cx="3960440" cy="275818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LONE DRAGON\Desktop\ays-e\ays-e\rsm\Kab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66" y="57364"/>
            <a:ext cx="4896544" cy="3443643"/>
          </a:xfrm>
          <a:prstGeom prst="rect">
            <a:avLst/>
          </a:prstGeom>
          <a:noFill/>
          <a:extLst>
            <a:ext uri="{909E8E84-426E-40DD-AFC4-6F175D3DCCD1}">
              <a14:hiddenFill xmlns:a14="http://schemas.microsoft.com/office/drawing/2010/main">
                <a:solidFill>
                  <a:srgbClr val="FFFFFF"/>
                </a:solidFill>
              </a14:hiddenFill>
            </a:ext>
          </a:extLst>
        </p:spPr>
      </p:pic>
      <p:sp>
        <p:nvSpPr>
          <p:cNvPr id="8" name="Sol Ok 7">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9345429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4149080"/>
            <a:ext cx="8136904" cy="1498171"/>
          </a:xfrm>
        </p:spPr>
        <p:txBody>
          <a:bodyPr>
            <a:noAutofit/>
          </a:bodyPr>
          <a:lstStyle/>
          <a:p>
            <a:pPr marL="109728" indent="0">
              <a:buNone/>
            </a:pPr>
            <a:r>
              <a:rPr lang="tr-TR" dirty="0" smtClean="0">
                <a:latin typeface="Berylium" pitchFamily="2" charset="-94"/>
              </a:rPr>
              <a:t>   Kasada </a:t>
            </a:r>
            <a:r>
              <a:rPr lang="tr-TR" dirty="0">
                <a:latin typeface="Berylium" pitchFamily="2" charset="-94"/>
              </a:rPr>
              <a:t>bulunan güç kaynağından </a:t>
            </a:r>
            <a:r>
              <a:rPr lang="tr-TR" dirty="0" err="1">
                <a:latin typeface="Berylium" pitchFamily="2" charset="-94"/>
              </a:rPr>
              <a:t>anakarta</a:t>
            </a:r>
            <a:r>
              <a:rPr lang="tr-TR" dirty="0">
                <a:latin typeface="Berylium" pitchFamily="2" charset="-94"/>
              </a:rPr>
              <a:t> gerekli olan gücü sağlamak için kullanılan porttur. Sağlam bir şekilde karta monteli olup kart için gerekli olan +5v, -5v, +12v güçleri buradan sağlanmaktadır.</a:t>
            </a:r>
          </a:p>
        </p:txBody>
      </p:sp>
      <p:sp>
        <p:nvSpPr>
          <p:cNvPr id="4" name="Metin kutusu 3"/>
          <p:cNvSpPr txBox="1"/>
          <p:nvPr/>
        </p:nvSpPr>
        <p:spPr>
          <a:xfrm>
            <a:off x="467544" y="3501008"/>
            <a:ext cx="7704856"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Güç Bağlantı Portu</a:t>
            </a:r>
          </a:p>
        </p:txBody>
      </p:sp>
      <p:sp>
        <p:nvSpPr>
          <p:cNvPr id="5" name="Sol Ok 4">
            <a:hlinkClick r:id="rId2"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10243" name="Picture 3" descr="C:\Users\ALONE DRAGON\Desktop\ays-e\ays-e\rsm\atxguc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582" y="260648"/>
            <a:ext cx="2229834" cy="28083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ALONE DRAGON\Desktop\ays-e\ays-e\rsm\anakart_ra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725" y="228405"/>
            <a:ext cx="4616600" cy="3056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07288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429000"/>
            <a:ext cx="8542784" cy="2664296"/>
          </a:xfrm>
        </p:spPr>
        <p:txBody>
          <a:bodyPr>
            <a:noAutofit/>
          </a:bodyPr>
          <a:lstStyle/>
          <a:p>
            <a:pPr marL="109728" indent="0">
              <a:buNone/>
            </a:pPr>
            <a:r>
              <a:rPr lang="tr-TR" dirty="0" smtClean="0">
                <a:latin typeface="Berylium" pitchFamily="2" charset="-94"/>
              </a:rPr>
              <a:t>   Bilgisayarımızda </a:t>
            </a:r>
            <a:r>
              <a:rPr lang="tr-TR" dirty="0">
                <a:latin typeface="Berylium" pitchFamily="2" charset="-94"/>
              </a:rPr>
              <a:t>o an çalışan programların, gerekli bilgilerinin saklandığı daha sonra gerektiğinde kullanım için geri çağırdığı bir alandır. Diğer bir deyişle geçici bellek görevindedir. Bilgisayar kapatıldığında bu bilgiler silinir. Bilgileri uzun ömürlü saklamak istiyorsak </a:t>
            </a:r>
            <a:r>
              <a:rPr lang="tr-TR" dirty="0" smtClean="0">
                <a:latin typeface="Berylium" pitchFamily="2" charset="-94"/>
              </a:rPr>
              <a:t>HDD’ye kaydederiz.</a:t>
            </a:r>
            <a:endParaRPr lang="tr-TR" dirty="0">
              <a:latin typeface="Berylium" pitchFamily="2" charset="-94"/>
            </a:endParaRPr>
          </a:p>
        </p:txBody>
      </p:sp>
      <p:sp>
        <p:nvSpPr>
          <p:cNvPr id="4" name="Metin kutusu 3"/>
          <p:cNvSpPr txBox="1"/>
          <p:nvPr/>
        </p:nvSpPr>
        <p:spPr>
          <a:xfrm>
            <a:off x="288032" y="2787605"/>
            <a:ext cx="8748464" cy="569387"/>
          </a:xfrm>
          <a:prstGeom prst="rect">
            <a:avLst/>
          </a:prstGeom>
          <a:noFill/>
        </p:spPr>
        <p:txBody>
          <a:bodyPr wrap="square" rtlCol="0">
            <a:spAutoFit/>
          </a:bodyPr>
          <a:lstStyle/>
          <a:p>
            <a:r>
              <a:rPr lang="tr-TR" sz="3100" b="1" dirty="0">
                <a:solidFill>
                  <a:schemeClr val="accent1">
                    <a:lumMod val="75000"/>
                  </a:schemeClr>
                </a:solidFill>
                <a:latin typeface="Berylium" pitchFamily="2" charset="-94"/>
              </a:rPr>
              <a:t>RAM</a:t>
            </a:r>
            <a:r>
              <a:rPr lang="tr-TR" sz="3100" dirty="0" smtClean="0"/>
              <a:t> </a:t>
            </a:r>
            <a:r>
              <a:rPr lang="tr-TR" sz="3100" b="1" dirty="0">
                <a:solidFill>
                  <a:schemeClr val="accent1">
                    <a:lumMod val="75000"/>
                  </a:schemeClr>
                </a:solidFill>
                <a:latin typeface="Berylium" pitchFamily="2" charset="-94"/>
              </a:rPr>
              <a:t>(</a:t>
            </a:r>
            <a:r>
              <a:rPr lang="tr-TR" sz="3100" b="1" dirty="0" err="1">
                <a:solidFill>
                  <a:schemeClr val="accent1">
                    <a:lumMod val="75000"/>
                  </a:schemeClr>
                </a:solidFill>
                <a:latin typeface="Berylium" pitchFamily="2" charset="-94"/>
              </a:rPr>
              <a:t>Random</a:t>
            </a:r>
            <a:r>
              <a:rPr lang="tr-TR" sz="3100" b="1" dirty="0">
                <a:solidFill>
                  <a:schemeClr val="accent1">
                    <a:lumMod val="75000"/>
                  </a:schemeClr>
                </a:solidFill>
                <a:latin typeface="Berylium" pitchFamily="2" charset="-94"/>
              </a:rPr>
              <a:t> Access Memory-Rastgele Erişimli Bellek)</a:t>
            </a:r>
          </a:p>
        </p:txBody>
      </p:sp>
      <p:pic>
        <p:nvPicPr>
          <p:cNvPr id="11266" name="Picture 2" descr="C:\Users\ALONE DRAGON\Desktop\ays-e\ays-e\rsm\r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203" y="197628"/>
            <a:ext cx="3816424" cy="2289043"/>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LONE DRAGON\Desktop\ays-e\ays-e\rsm\anakart_ra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752" y="67849"/>
            <a:ext cx="3632236" cy="2404540"/>
          </a:xfrm>
          <a:prstGeom prst="rect">
            <a:avLst/>
          </a:prstGeom>
          <a:noFill/>
          <a:extLst>
            <a:ext uri="{909E8E84-426E-40DD-AFC4-6F175D3DCCD1}">
              <a14:hiddenFill xmlns:a14="http://schemas.microsoft.com/office/drawing/2010/main">
                <a:solidFill>
                  <a:srgbClr val="FFFFFF"/>
                </a:solidFill>
              </a14:hiddenFill>
            </a:ext>
          </a:extLst>
        </p:spPr>
      </p:pic>
      <p:sp>
        <p:nvSpPr>
          <p:cNvPr id="8" name="Sol Ok 7">
            <a:hlinkClick r:id="rId4"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065559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91129" y="1765841"/>
            <a:ext cx="8229600" cy="2163696"/>
          </a:xfrm>
        </p:spPr>
        <p:txBody>
          <a:bodyPr>
            <a:normAutofit/>
          </a:bodyPr>
          <a:lstStyle/>
          <a:p>
            <a:pPr marL="109728" indent="0">
              <a:buNone/>
            </a:pPr>
            <a:r>
              <a:rPr lang="tr-TR" sz="2900" b="1" dirty="0">
                <a:solidFill>
                  <a:srgbClr val="C00000"/>
                </a:solidFill>
                <a:latin typeface="Berylium" pitchFamily="2" charset="-94"/>
              </a:rPr>
              <a:t>DDR3 SDRAM: </a:t>
            </a:r>
            <a:r>
              <a:rPr lang="tr-TR" dirty="0">
                <a:latin typeface="Berylium" pitchFamily="2" charset="-94"/>
              </a:rPr>
              <a:t>Bir bilgisayarın verileri yüksek hızlı biçimde saklamasında kullanılan bir RAM teknolojisidir. SDRAM ailesinden gelen DDR3 SDRAM, DDR2 </a:t>
            </a:r>
            <a:r>
              <a:rPr lang="tr-TR" dirty="0" err="1">
                <a:latin typeface="Berylium" pitchFamily="2" charset="-94"/>
              </a:rPr>
              <a:t>SDRAM’in</a:t>
            </a:r>
            <a:r>
              <a:rPr lang="tr-TR" dirty="0">
                <a:latin typeface="Berylium" pitchFamily="2" charset="-94"/>
              </a:rPr>
              <a:t> gelişmiş halidir.1.5 v akım çeker.</a:t>
            </a:r>
          </a:p>
        </p:txBody>
      </p:sp>
      <p:pic>
        <p:nvPicPr>
          <p:cNvPr id="4" name="Resim 3"/>
          <p:cNvPicPr/>
          <p:nvPr/>
        </p:nvPicPr>
        <p:blipFill>
          <a:blip r:embed="rId2">
            <a:extLst>
              <a:ext uri="{28A0092B-C50C-407E-A947-70E740481C1C}">
                <a14:useLocalDpi xmlns:a14="http://schemas.microsoft.com/office/drawing/2010/main" val="0"/>
              </a:ext>
            </a:extLst>
          </a:blip>
          <a:stretch>
            <a:fillRect/>
          </a:stretch>
        </p:blipFill>
        <p:spPr>
          <a:xfrm rot="21156592">
            <a:off x="1849645" y="3166720"/>
            <a:ext cx="5112568" cy="2352587"/>
          </a:xfrm>
          <a:prstGeom prst="rect">
            <a:avLst/>
          </a:prstGeom>
        </p:spPr>
      </p:pic>
      <p:sp>
        <p:nvSpPr>
          <p:cNvPr id="5" name="Sol Ok 4">
            <a:hlinkClick r:id="rId3"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613778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628801"/>
            <a:ext cx="8363272" cy="4320479"/>
          </a:xfrm>
        </p:spPr>
        <p:txBody>
          <a:bodyPr>
            <a:normAutofit/>
          </a:bodyPr>
          <a:lstStyle/>
          <a:p>
            <a:pPr marL="109728" indent="0">
              <a:buNone/>
            </a:pPr>
            <a:r>
              <a:rPr lang="tr-TR" sz="2800" dirty="0" smtClean="0">
                <a:latin typeface="Times New Roman" pitchFamily="18" charset="0"/>
              </a:rPr>
              <a:t>   </a:t>
            </a:r>
            <a:r>
              <a:rPr lang="tr-TR" dirty="0" err="1">
                <a:latin typeface="Berylium" pitchFamily="2" charset="-94"/>
              </a:rPr>
              <a:t>Anakart</a:t>
            </a:r>
            <a:r>
              <a:rPr lang="tr-TR" dirty="0">
                <a:latin typeface="Berylium" pitchFamily="2" charset="-94"/>
              </a:rPr>
              <a:t>, bir bilgisayarın tüm parçalarını üzerinde barındıran ve bu parçaların iletişimini sağlayan elektronik devredir. Fiberglastan (sert bir plastik türevi) yapılmış, üzerinde bakır yolların bulunduğu; genellikle koyu yeşil bir levhadır. Ana kart üzerinde, mikro işlemci yuvası , bellek, genişleme yuvaları, BIOS , diğer kartlar için genişletme yuvaları ve diğer yardımcı devreler (sistem saati, kontrol devreleri gibi) yer almaktadır.</a:t>
            </a:r>
            <a:r>
              <a:rPr lang="tr-TR" sz="2900" dirty="0">
                <a:latin typeface="Berylium" pitchFamily="2" charset="-94"/>
              </a:rPr>
              <a:t/>
            </a:r>
            <a:br>
              <a:rPr lang="tr-TR" sz="2900" dirty="0">
                <a:latin typeface="Berylium" pitchFamily="2" charset="-94"/>
              </a:rPr>
            </a:br>
            <a:endParaRPr lang="tr-TR" sz="2900" dirty="0">
              <a:latin typeface="Berylium" pitchFamily="2" charset="-94"/>
            </a:endParaRPr>
          </a:p>
        </p:txBody>
      </p:sp>
      <p:sp>
        <p:nvSpPr>
          <p:cNvPr id="4" name="Metin kutusu 3"/>
          <p:cNvSpPr txBox="1"/>
          <p:nvPr/>
        </p:nvSpPr>
        <p:spPr>
          <a:xfrm>
            <a:off x="827584" y="692696"/>
            <a:ext cx="6192688" cy="615553"/>
          </a:xfrm>
          <a:prstGeom prst="rect">
            <a:avLst/>
          </a:prstGeom>
          <a:noFill/>
        </p:spPr>
        <p:txBody>
          <a:bodyPr wrap="square" rtlCol="0">
            <a:spAutoFit/>
          </a:bodyPr>
          <a:lstStyle/>
          <a:p>
            <a:r>
              <a:rPr lang="tr-TR" sz="3400" b="1" dirty="0" smtClean="0">
                <a:solidFill>
                  <a:schemeClr val="accent1">
                    <a:lumMod val="75000"/>
                  </a:schemeClr>
                </a:solidFill>
                <a:latin typeface="Berylium" pitchFamily="2" charset="-94"/>
              </a:rPr>
              <a:t>ANAKART NEDİR?</a:t>
            </a:r>
            <a:endParaRPr lang="tr-TR" sz="3400" b="1" dirty="0">
              <a:solidFill>
                <a:schemeClr val="accent1">
                  <a:lumMod val="75000"/>
                </a:schemeClr>
              </a:solidFill>
              <a:latin typeface="Berylium" pitchFamily="2" charset="-94"/>
            </a:endParaRPr>
          </a:p>
        </p:txBody>
      </p:sp>
    </p:spTree>
    <p:extLst>
      <p:ext uri="{BB962C8B-B14F-4D97-AF65-F5344CB8AC3E}">
        <p14:creationId xmlns:p14="http://schemas.microsoft.com/office/powerpoint/2010/main" val="23135732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107504" y="836712"/>
            <a:ext cx="8640960" cy="3024336"/>
          </a:xfrm>
        </p:spPr>
        <p:txBody>
          <a:bodyPr/>
          <a:lstStyle/>
          <a:p>
            <a:pPr marL="109728" indent="0">
              <a:buNone/>
            </a:pPr>
            <a:r>
              <a:rPr lang="tr-TR" dirty="0" smtClean="0">
                <a:latin typeface="Berylium" pitchFamily="2" charset="-94"/>
              </a:rPr>
              <a:t>   Üretilen </a:t>
            </a:r>
            <a:r>
              <a:rPr lang="tr-TR" dirty="0">
                <a:latin typeface="Berylium" pitchFamily="2" charset="-94"/>
              </a:rPr>
              <a:t>ilk yazılabilir RAM olan "Manyetik Çekirdek Hafıza" 1951'de Harvard Üniversitesi MIT laboratuvarlarında tasarlandı. Bilgileri etrafı kablolarla sarılı, küçük manyetik seramik halkalar arasındaki kutuplaşma aracılığıyla kaydediyordu. Bugünün aksine güç kaynağı kapatılsa bile bilgiler hafızada tutuluyordu. Silikon RAM çiplerinin üretildiği 1970'lere kadar kullanıldı.</a:t>
            </a:r>
          </a:p>
          <a:p>
            <a:pPr marL="109728" indent="0">
              <a:buNone/>
            </a:pPr>
            <a:endParaRPr lang="tr-TR" dirty="0"/>
          </a:p>
        </p:txBody>
      </p:sp>
      <p:pic>
        <p:nvPicPr>
          <p:cNvPr id="4" name="Resim 3" descr="http://medya.zaman.com.tr/2008/12/03/bilgisayar5.jpg"/>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793660"/>
            <a:ext cx="4680520" cy="2299635"/>
          </a:xfrm>
          <a:prstGeom prst="rect">
            <a:avLst/>
          </a:prstGeom>
          <a:noFill/>
          <a:ln>
            <a:noFill/>
          </a:ln>
        </p:spPr>
      </p:pic>
      <p:sp>
        <p:nvSpPr>
          <p:cNvPr id="5" name="Metin kutusu 4"/>
          <p:cNvSpPr txBox="1"/>
          <p:nvPr/>
        </p:nvSpPr>
        <p:spPr>
          <a:xfrm>
            <a:off x="827584" y="260648"/>
            <a:ext cx="4680520" cy="538609"/>
          </a:xfrm>
          <a:prstGeom prst="rect">
            <a:avLst/>
          </a:prstGeom>
          <a:noFill/>
        </p:spPr>
        <p:txBody>
          <a:bodyPr wrap="square" rtlCol="0">
            <a:spAutoFit/>
          </a:bodyPr>
          <a:lstStyle/>
          <a:p>
            <a:r>
              <a:rPr lang="tr-TR" sz="2900" b="1" dirty="0">
                <a:solidFill>
                  <a:schemeClr val="accent1">
                    <a:lumMod val="75000"/>
                  </a:schemeClr>
                </a:solidFill>
                <a:latin typeface="Berylium" pitchFamily="2" charset="-94"/>
              </a:rPr>
              <a:t>İlk RAM:</a:t>
            </a:r>
            <a:endParaRPr lang="tr-TR" sz="2900" dirty="0"/>
          </a:p>
        </p:txBody>
      </p:sp>
      <p:sp>
        <p:nvSpPr>
          <p:cNvPr id="6" name="Sol Ok 5">
            <a:hlinkClick r:id="rId3"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8169771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23528" y="764704"/>
            <a:ext cx="8496944" cy="584775"/>
          </a:xfrm>
          <a:prstGeom prst="rect">
            <a:avLst/>
          </a:prstGeom>
          <a:noFill/>
        </p:spPr>
        <p:txBody>
          <a:bodyPr wrap="square" rtlCol="0">
            <a:spAutoFit/>
          </a:bodyPr>
          <a:lstStyle/>
          <a:p>
            <a:r>
              <a:rPr lang="tr-TR" sz="3200" b="1" dirty="0" smtClean="0">
                <a:solidFill>
                  <a:schemeClr val="accent1">
                    <a:lumMod val="75000"/>
                  </a:schemeClr>
                </a:solidFill>
                <a:latin typeface="Berylium" pitchFamily="2" charset="-94"/>
              </a:rPr>
              <a:t>ROM (Read </a:t>
            </a:r>
            <a:r>
              <a:rPr lang="tr-TR" sz="3200" b="1" dirty="0" err="1" smtClean="0">
                <a:solidFill>
                  <a:schemeClr val="accent1">
                    <a:lumMod val="75000"/>
                  </a:schemeClr>
                </a:solidFill>
                <a:latin typeface="Berylium" pitchFamily="2" charset="-94"/>
              </a:rPr>
              <a:t>Only</a:t>
            </a:r>
            <a:r>
              <a:rPr lang="tr-TR" sz="3200" b="1" dirty="0" smtClean="0">
                <a:solidFill>
                  <a:schemeClr val="accent1">
                    <a:lumMod val="75000"/>
                  </a:schemeClr>
                </a:solidFill>
                <a:latin typeface="Berylium" pitchFamily="2" charset="-94"/>
              </a:rPr>
              <a:t> Memory-Sadece Okunabilir Bellek)</a:t>
            </a:r>
            <a:endParaRPr lang="tr-TR" sz="3200" b="1" dirty="0">
              <a:solidFill>
                <a:schemeClr val="accent1">
                  <a:lumMod val="75000"/>
                </a:schemeClr>
              </a:solidFill>
              <a:latin typeface="Berylium" pitchFamily="2" charset="-94"/>
            </a:endParaRPr>
          </a:p>
        </p:txBody>
      </p:sp>
      <p:sp>
        <p:nvSpPr>
          <p:cNvPr id="5" name="Metin kutusu 4"/>
          <p:cNvSpPr txBox="1"/>
          <p:nvPr/>
        </p:nvSpPr>
        <p:spPr>
          <a:xfrm>
            <a:off x="3419872" y="1844824"/>
            <a:ext cx="5256584" cy="3831818"/>
          </a:xfrm>
          <a:prstGeom prst="rect">
            <a:avLst/>
          </a:prstGeom>
          <a:noFill/>
        </p:spPr>
        <p:txBody>
          <a:bodyPr wrap="square" rtlCol="0">
            <a:spAutoFit/>
          </a:bodyPr>
          <a:lstStyle/>
          <a:p>
            <a:r>
              <a:rPr lang="tr-TR" sz="2700" dirty="0" smtClean="0">
                <a:latin typeface="Berylium" pitchFamily="2" charset="-94"/>
              </a:rPr>
              <a:t>   Temel </a:t>
            </a:r>
            <a:r>
              <a:rPr lang="tr-TR" sz="2700" dirty="0">
                <a:latin typeface="Berylium" pitchFamily="2" charset="-94"/>
              </a:rPr>
              <a:t>olarak sadece okunabilir bir bellek türü olan ROM’un üzerindeki bilgiler kalıcıdır ve genelde çok gerekli olan bilgiler saklanır. </a:t>
            </a:r>
            <a:r>
              <a:rPr lang="tr-TR" sz="2700" dirty="0" err="1">
                <a:latin typeface="Berylium" pitchFamily="2" charset="-94"/>
              </a:rPr>
              <a:t>Bios</a:t>
            </a:r>
            <a:r>
              <a:rPr lang="tr-TR" sz="2700" dirty="0">
                <a:latin typeface="Berylium" pitchFamily="2" charset="-94"/>
              </a:rPr>
              <a:t> gibi bilgisayar için önemli bilgilerin tutulduğu bir entegre bellek yapısında, ROM kullanılır. Merkezi işlemcinin bu tür belleklere doğrudan bilgi yazması söz konusu değildir. </a:t>
            </a:r>
          </a:p>
        </p:txBody>
      </p:sp>
      <p:pic>
        <p:nvPicPr>
          <p:cNvPr id="1029" name="Picture 5" descr="C:\Users\ALONE DRAGON\Desktop\ays-e\ays-e\rsm\rom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113706"/>
            <a:ext cx="3110275" cy="2467422"/>
          </a:xfrm>
          <a:prstGeom prst="rect">
            <a:avLst/>
          </a:prstGeom>
          <a:noFill/>
          <a:extLst>
            <a:ext uri="{909E8E84-426E-40DD-AFC4-6F175D3DCCD1}">
              <a14:hiddenFill xmlns:a14="http://schemas.microsoft.com/office/drawing/2010/main">
                <a:solidFill>
                  <a:srgbClr val="FFFFFF"/>
                </a:solidFill>
              </a14:hiddenFill>
            </a:ext>
          </a:extLst>
        </p:spPr>
      </p:pic>
      <p:sp>
        <p:nvSpPr>
          <p:cNvPr id="7" name="Sol Ok 6">
            <a:hlinkClick r:id="rId3"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1664139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620688"/>
            <a:ext cx="8229600" cy="579520"/>
          </a:xfrm>
        </p:spPr>
        <p:txBody>
          <a:bodyPr>
            <a:noAutofit/>
          </a:bodyPr>
          <a:lstStyle/>
          <a:p>
            <a:pPr marL="109728" indent="0">
              <a:buNone/>
            </a:pPr>
            <a:r>
              <a:rPr lang="tr-TR" sz="3500" b="1" dirty="0">
                <a:solidFill>
                  <a:schemeClr val="accent1">
                    <a:lumMod val="75000"/>
                  </a:schemeClr>
                </a:solidFill>
                <a:latin typeface="Berylium" pitchFamily="2" charset="-94"/>
              </a:rPr>
              <a:t>ROM ÇEŞİTLERİ</a:t>
            </a:r>
          </a:p>
        </p:txBody>
      </p:sp>
      <p:sp>
        <p:nvSpPr>
          <p:cNvPr id="4" name="Metin kutusu 3"/>
          <p:cNvSpPr txBox="1"/>
          <p:nvPr/>
        </p:nvSpPr>
        <p:spPr>
          <a:xfrm>
            <a:off x="323528" y="1844824"/>
            <a:ext cx="5184576" cy="1831271"/>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ROM: </a:t>
            </a:r>
            <a:r>
              <a:rPr lang="tr-TR" sz="2700" dirty="0">
                <a:latin typeface="Berylium" pitchFamily="2" charset="-94"/>
              </a:rPr>
              <a:t>Bilgiler değiştirilemez kalıcıdır. ROM’lara biz kullanıcılar bilgi yazamayız yalnızca üretici firmalar tarafından bilgiler yazılır.</a:t>
            </a:r>
          </a:p>
        </p:txBody>
      </p:sp>
      <p:pic>
        <p:nvPicPr>
          <p:cNvPr id="5" name="Picture 3" descr="C:\Users\ALONE DRAGON\Desktop\ays-e\ays-e\rsm\2rx7l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9706" y="1340768"/>
            <a:ext cx="2726750" cy="2448272"/>
          </a:xfrm>
          <a:prstGeom prst="rect">
            <a:avLst/>
          </a:prstGeom>
          <a:noFill/>
          <a:extLst>
            <a:ext uri="{909E8E84-426E-40DD-AFC4-6F175D3DCCD1}">
              <a14:hiddenFill xmlns:a14="http://schemas.microsoft.com/office/drawing/2010/main">
                <a:solidFill>
                  <a:srgbClr val="FFFFFF"/>
                </a:solidFill>
              </a14:hiddenFill>
            </a:ext>
          </a:extLst>
        </p:spPr>
      </p:pic>
      <p:sp>
        <p:nvSpPr>
          <p:cNvPr id="6" name="Metin kutusu 5"/>
          <p:cNvSpPr txBox="1"/>
          <p:nvPr/>
        </p:nvSpPr>
        <p:spPr>
          <a:xfrm>
            <a:off x="323528" y="4024516"/>
            <a:ext cx="8820472" cy="1492716"/>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PROM </a:t>
            </a:r>
            <a:r>
              <a:rPr lang="tr-TR" sz="3200" b="1" dirty="0" smtClean="0">
                <a:solidFill>
                  <a:schemeClr val="accent1">
                    <a:lumMod val="75000"/>
                  </a:schemeClr>
                </a:solidFill>
                <a:latin typeface="Berylium" pitchFamily="2" charset="-94"/>
              </a:rPr>
              <a:t>(</a:t>
            </a:r>
            <a:r>
              <a:rPr lang="tr-TR" sz="3200" b="1" dirty="0" err="1" smtClean="0">
                <a:solidFill>
                  <a:schemeClr val="accent1">
                    <a:lumMod val="75000"/>
                  </a:schemeClr>
                </a:solidFill>
                <a:latin typeface="Berylium" pitchFamily="2" charset="-94"/>
              </a:rPr>
              <a:t>Programmable</a:t>
            </a:r>
            <a:r>
              <a:rPr lang="tr-TR" sz="3200" b="1" dirty="0" smtClean="0">
                <a:solidFill>
                  <a:schemeClr val="accent1">
                    <a:lumMod val="75000"/>
                  </a:schemeClr>
                </a:solidFill>
                <a:latin typeface="Berylium" pitchFamily="2" charset="-94"/>
              </a:rPr>
              <a:t> </a:t>
            </a:r>
            <a:r>
              <a:rPr lang="tr-TR" sz="3200" b="1" dirty="0">
                <a:solidFill>
                  <a:schemeClr val="accent1">
                    <a:lumMod val="75000"/>
                  </a:schemeClr>
                </a:solidFill>
                <a:latin typeface="Berylium" pitchFamily="2" charset="-94"/>
              </a:rPr>
              <a:t>ROM-Programlanabilir ROM</a:t>
            </a:r>
            <a:r>
              <a:rPr lang="tr-TR" sz="3200" b="1" dirty="0" smtClean="0">
                <a:solidFill>
                  <a:schemeClr val="accent1">
                    <a:lumMod val="75000"/>
                  </a:schemeClr>
                </a:solidFill>
                <a:latin typeface="Berylium" pitchFamily="2" charset="-94"/>
              </a:rPr>
              <a:t>):</a:t>
            </a:r>
          </a:p>
          <a:p>
            <a:r>
              <a:rPr lang="tr-TR" sz="3200" b="1" dirty="0">
                <a:solidFill>
                  <a:schemeClr val="accent1">
                    <a:lumMod val="75000"/>
                  </a:schemeClr>
                </a:solidFill>
                <a:latin typeface="Berylium" pitchFamily="2" charset="-94"/>
              </a:rPr>
              <a:t> </a:t>
            </a:r>
            <a:r>
              <a:rPr lang="tr-TR" sz="3200" b="1" dirty="0" smtClean="0">
                <a:solidFill>
                  <a:schemeClr val="accent1">
                    <a:lumMod val="75000"/>
                  </a:schemeClr>
                </a:solidFill>
                <a:latin typeface="Berylium" pitchFamily="2" charset="-94"/>
              </a:rPr>
              <a:t>  </a:t>
            </a:r>
            <a:r>
              <a:rPr lang="tr-TR" sz="2700" dirty="0" err="1" smtClean="0">
                <a:latin typeface="Berylium" pitchFamily="2" charset="-94"/>
              </a:rPr>
              <a:t>PROM’lar</a:t>
            </a:r>
            <a:r>
              <a:rPr lang="tr-TR" sz="2700" dirty="0" smtClean="0">
                <a:latin typeface="Berylium" pitchFamily="2" charset="-94"/>
              </a:rPr>
              <a:t> </a:t>
            </a:r>
            <a:r>
              <a:rPr lang="tr-TR" sz="2700" dirty="0">
                <a:latin typeface="Berylium" pitchFamily="2" charset="-94"/>
              </a:rPr>
              <a:t>boş olarak üretilir ve kullanıcı tarafından isteğe uygun olarak sadece bir kere programlanabilir.</a:t>
            </a:r>
          </a:p>
        </p:txBody>
      </p:sp>
      <p:sp>
        <p:nvSpPr>
          <p:cNvPr id="7" name="Sol Ok 6">
            <a:hlinkClick r:id="rId3"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853436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3065504"/>
            <a:ext cx="8229600" cy="2811768"/>
          </a:xfrm>
        </p:spPr>
        <p:txBody>
          <a:bodyPr/>
          <a:lstStyle/>
          <a:p>
            <a:pPr marL="109728" indent="0">
              <a:buNone/>
            </a:pPr>
            <a:r>
              <a:rPr lang="tr-TR" sz="3200" b="1" dirty="0" smtClean="0">
                <a:solidFill>
                  <a:schemeClr val="accent1">
                    <a:lumMod val="75000"/>
                  </a:schemeClr>
                </a:solidFill>
                <a:latin typeface="Berylium" pitchFamily="2" charset="-94"/>
              </a:rPr>
              <a:t> EPROM ( </a:t>
            </a:r>
            <a:r>
              <a:rPr lang="tr-TR" sz="3200" b="1" dirty="0" err="1" smtClean="0">
                <a:solidFill>
                  <a:schemeClr val="accent1">
                    <a:lumMod val="75000"/>
                  </a:schemeClr>
                </a:solidFill>
                <a:latin typeface="Berylium" pitchFamily="2" charset="-94"/>
              </a:rPr>
              <a:t>Erasable</a:t>
            </a:r>
            <a:r>
              <a:rPr lang="tr-TR" sz="3200" b="1" dirty="0" smtClean="0">
                <a:solidFill>
                  <a:schemeClr val="accent1">
                    <a:lumMod val="75000"/>
                  </a:schemeClr>
                </a:solidFill>
                <a:latin typeface="Berylium" pitchFamily="2" charset="-94"/>
              </a:rPr>
              <a:t> </a:t>
            </a:r>
            <a:r>
              <a:rPr lang="tr-TR" sz="3200" b="1" dirty="0" err="1" smtClean="0">
                <a:solidFill>
                  <a:schemeClr val="accent1">
                    <a:lumMod val="75000"/>
                  </a:schemeClr>
                </a:solidFill>
                <a:latin typeface="Berylium" pitchFamily="2" charset="-94"/>
              </a:rPr>
              <a:t>Programmable</a:t>
            </a:r>
            <a:r>
              <a:rPr lang="tr-TR" sz="3200" b="1" dirty="0" smtClean="0">
                <a:solidFill>
                  <a:schemeClr val="accent1">
                    <a:lumMod val="75000"/>
                  </a:schemeClr>
                </a:solidFill>
                <a:latin typeface="Berylium" pitchFamily="2" charset="-94"/>
              </a:rPr>
              <a:t> ROM-Silinebilir Programlanabilir </a:t>
            </a:r>
            <a:r>
              <a:rPr lang="tr-TR" sz="3200" b="1" dirty="0">
                <a:solidFill>
                  <a:schemeClr val="accent1">
                    <a:lumMod val="75000"/>
                  </a:schemeClr>
                </a:solidFill>
                <a:latin typeface="Berylium" pitchFamily="2" charset="-94"/>
              </a:rPr>
              <a:t>ROM</a:t>
            </a:r>
            <a:r>
              <a:rPr lang="tr-TR" sz="3200" b="1" dirty="0" smtClean="0">
                <a:solidFill>
                  <a:schemeClr val="accent1">
                    <a:lumMod val="75000"/>
                  </a:schemeClr>
                </a:solidFill>
                <a:latin typeface="Berylium" pitchFamily="2" charset="-94"/>
              </a:rPr>
              <a:t>): </a:t>
            </a:r>
            <a:r>
              <a:rPr lang="tr-TR" dirty="0">
                <a:latin typeface="Berylium" pitchFamily="2" charset="-94"/>
              </a:rPr>
              <a:t>Bu çeşit ROM’lar </a:t>
            </a:r>
            <a:r>
              <a:rPr lang="tr-TR" dirty="0" err="1">
                <a:latin typeface="Berylium" pitchFamily="2" charset="-94"/>
              </a:rPr>
              <a:t>ulturaviyole</a:t>
            </a:r>
            <a:r>
              <a:rPr lang="tr-TR" dirty="0">
                <a:latin typeface="Berylium" pitchFamily="2" charset="-94"/>
              </a:rPr>
              <a:t> ışığı ile silinebiliyor bu sayede ROM’a tekrar yazılabilme özelliği </a:t>
            </a:r>
            <a:r>
              <a:rPr lang="tr-TR" dirty="0" err="1">
                <a:latin typeface="Berylium" pitchFamily="2" charset="-94"/>
              </a:rPr>
              <a:t>sağlanılıyor</a:t>
            </a:r>
            <a:r>
              <a:rPr lang="tr-TR" dirty="0">
                <a:latin typeface="Berylium" pitchFamily="2" charset="-94"/>
              </a:rPr>
              <a:t>. </a:t>
            </a:r>
            <a:r>
              <a:rPr lang="tr-TR" dirty="0" err="1">
                <a:latin typeface="Berylium" pitchFamily="2" charset="-94"/>
              </a:rPr>
              <a:t>EPROM’un</a:t>
            </a:r>
            <a:r>
              <a:rPr lang="tr-TR" dirty="0">
                <a:latin typeface="Berylium" pitchFamily="2" charset="-94"/>
              </a:rPr>
              <a:t> silinmesi ve programlanmasında bir sınırlama yoktur.</a:t>
            </a:r>
          </a:p>
        </p:txBody>
      </p:sp>
      <p:pic>
        <p:nvPicPr>
          <p:cNvPr id="2050" name="Picture 2" descr="C:\Users\ALONE DRAGON\Desktop\ays-e\ays-e\rsm\EPRO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5050"/>
            <a:ext cx="3605386" cy="2595878"/>
          </a:xfrm>
          <a:prstGeom prst="rect">
            <a:avLst/>
          </a:prstGeom>
          <a:noFill/>
          <a:extLst>
            <a:ext uri="{909E8E84-426E-40DD-AFC4-6F175D3DCCD1}">
              <a14:hiddenFill xmlns:a14="http://schemas.microsoft.com/office/drawing/2010/main">
                <a:solidFill>
                  <a:srgbClr val="FFFFFF"/>
                </a:solidFill>
              </a14:hiddenFill>
            </a:ext>
          </a:extLst>
        </p:spPr>
      </p:pic>
      <p:sp>
        <p:nvSpPr>
          <p:cNvPr id="4" name="Sol Ok 3">
            <a:hlinkClick r:id="rId3"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0975488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977272"/>
            <a:ext cx="8229600" cy="2523736"/>
          </a:xfrm>
        </p:spPr>
        <p:txBody>
          <a:bodyPr/>
          <a:lstStyle/>
          <a:p>
            <a:pPr marL="109728" indent="0">
              <a:buNone/>
            </a:pPr>
            <a:r>
              <a:rPr lang="tr-TR" sz="2800" b="1" dirty="0" smtClean="0">
                <a:solidFill>
                  <a:schemeClr val="accent1">
                    <a:lumMod val="75000"/>
                  </a:schemeClr>
                </a:solidFill>
                <a:latin typeface="Berylium" pitchFamily="2" charset="-94"/>
              </a:rPr>
              <a:t>EEPROM ( </a:t>
            </a:r>
            <a:r>
              <a:rPr lang="tr-TR" sz="2800" b="1" dirty="0" err="1" smtClean="0">
                <a:solidFill>
                  <a:schemeClr val="accent1">
                    <a:lumMod val="75000"/>
                  </a:schemeClr>
                </a:solidFill>
                <a:latin typeface="Berylium" pitchFamily="2" charset="-94"/>
              </a:rPr>
              <a:t>Electrically</a:t>
            </a:r>
            <a:r>
              <a:rPr lang="tr-TR" sz="2800" b="1" dirty="0" smtClean="0">
                <a:solidFill>
                  <a:schemeClr val="accent1">
                    <a:lumMod val="75000"/>
                  </a:schemeClr>
                </a:solidFill>
                <a:latin typeface="Berylium" pitchFamily="2" charset="-94"/>
              </a:rPr>
              <a:t> </a:t>
            </a:r>
            <a:r>
              <a:rPr lang="tr-TR" sz="2800" b="1" dirty="0" err="1">
                <a:solidFill>
                  <a:schemeClr val="accent1">
                    <a:lumMod val="75000"/>
                  </a:schemeClr>
                </a:solidFill>
                <a:latin typeface="Berylium" pitchFamily="2" charset="-94"/>
              </a:rPr>
              <a:t>Erasable</a:t>
            </a:r>
            <a:r>
              <a:rPr lang="tr-TR" sz="2800" b="1" dirty="0">
                <a:solidFill>
                  <a:schemeClr val="accent1">
                    <a:lumMod val="75000"/>
                  </a:schemeClr>
                </a:solidFill>
                <a:latin typeface="Berylium" pitchFamily="2" charset="-94"/>
              </a:rPr>
              <a:t> </a:t>
            </a:r>
            <a:r>
              <a:rPr lang="tr-TR" sz="2800" b="1" dirty="0" err="1">
                <a:solidFill>
                  <a:schemeClr val="accent1">
                    <a:lumMod val="75000"/>
                  </a:schemeClr>
                </a:solidFill>
                <a:latin typeface="Berylium" pitchFamily="2" charset="-94"/>
              </a:rPr>
              <a:t>Programmable</a:t>
            </a:r>
            <a:r>
              <a:rPr lang="tr-TR" sz="2800" b="1" dirty="0">
                <a:solidFill>
                  <a:schemeClr val="accent1">
                    <a:lumMod val="75000"/>
                  </a:schemeClr>
                </a:solidFill>
                <a:latin typeface="Berylium" pitchFamily="2" charset="-94"/>
              </a:rPr>
              <a:t> </a:t>
            </a:r>
            <a:r>
              <a:rPr lang="tr-TR" sz="2800" b="1" dirty="0" smtClean="0">
                <a:solidFill>
                  <a:schemeClr val="accent1">
                    <a:lumMod val="75000"/>
                  </a:schemeClr>
                </a:solidFill>
                <a:latin typeface="Berylium" pitchFamily="2" charset="-94"/>
              </a:rPr>
              <a:t>ROM-Elektrikle Silinebilir </a:t>
            </a:r>
            <a:r>
              <a:rPr lang="tr-TR" sz="2800" b="1" dirty="0">
                <a:solidFill>
                  <a:schemeClr val="accent1">
                    <a:lumMod val="75000"/>
                  </a:schemeClr>
                </a:solidFill>
                <a:latin typeface="Berylium" pitchFamily="2" charset="-94"/>
              </a:rPr>
              <a:t>Programlanabilir ROM</a:t>
            </a:r>
            <a:r>
              <a:rPr lang="tr-TR" sz="2800" b="1" dirty="0" smtClean="0">
                <a:solidFill>
                  <a:schemeClr val="accent1">
                    <a:lumMod val="75000"/>
                  </a:schemeClr>
                </a:solidFill>
                <a:latin typeface="Berylium" pitchFamily="2" charset="-94"/>
              </a:rPr>
              <a:t>):</a:t>
            </a:r>
          </a:p>
          <a:p>
            <a:pPr marL="109728" indent="0">
              <a:buNone/>
            </a:pPr>
            <a:r>
              <a:rPr lang="tr-TR" sz="2800" b="1" dirty="0">
                <a:solidFill>
                  <a:schemeClr val="accent1">
                    <a:lumMod val="75000"/>
                  </a:schemeClr>
                </a:solidFill>
                <a:latin typeface="Berylium" pitchFamily="2" charset="-94"/>
              </a:rPr>
              <a:t> </a:t>
            </a:r>
            <a:r>
              <a:rPr lang="tr-TR" sz="2800" b="1" dirty="0" smtClean="0">
                <a:solidFill>
                  <a:schemeClr val="accent1">
                    <a:lumMod val="75000"/>
                  </a:schemeClr>
                </a:solidFill>
                <a:latin typeface="Berylium" pitchFamily="2" charset="-94"/>
              </a:rPr>
              <a:t> </a:t>
            </a:r>
            <a:r>
              <a:rPr lang="tr-TR" dirty="0">
                <a:latin typeface="Berylium" pitchFamily="2" charset="-94"/>
              </a:rPr>
              <a:t>Şuanda </a:t>
            </a:r>
            <a:r>
              <a:rPr lang="tr-TR" dirty="0" err="1">
                <a:latin typeface="Berylium" pitchFamily="2" charset="-94"/>
              </a:rPr>
              <a:t>Biosun</a:t>
            </a:r>
            <a:r>
              <a:rPr lang="tr-TR" dirty="0">
                <a:latin typeface="Berylium" pitchFamily="2" charset="-94"/>
              </a:rPr>
              <a:t> kullandığı ROM tipi </a:t>
            </a:r>
            <a:r>
              <a:rPr lang="tr-TR" dirty="0" err="1">
                <a:latin typeface="Berylium" pitchFamily="2" charset="-94"/>
              </a:rPr>
              <a:t>EEPROM’dur</a:t>
            </a:r>
            <a:r>
              <a:rPr lang="tr-TR" dirty="0">
                <a:latin typeface="Berylium" pitchFamily="2" charset="-94"/>
              </a:rPr>
              <a:t>. </a:t>
            </a:r>
            <a:r>
              <a:rPr lang="tr-TR" dirty="0" err="1">
                <a:latin typeface="Berylium" pitchFamily="2" charset="-94"/>
              </a:rPr>
              <a:t>EPROM’a</a:t>
            </a:r>
            <a:r>
              <a:rPr lang="tr-TR" dirty="0">
                <a:latin typeface="Berylium" pitchFamily="2" charset="-94"/>
              </a:rPr>
              <a:t> benzer olarak </a:t>
            </a:r>
            <a:r>
              <a:rPr lang="tr-TR" dirty="0" err="1">
                <a:latin typeface="Berylium" pitchFamily="2" charset="-94"/>
              </a:rPr>
              <a:t>EEPROM’da</a:t>
            </a:r>
            <a:r>
              <a:rPr lang="tr-TR" dirty="0">
                <a:latin typeface="Berylium" pitchFamily="2" charset="-94"/>
              </a:rPr>
              <a:t> silinebilir ve yazılabilir. Bu silme işi elektriksel olarak yapılır.</a:t>
            </a:r>
          </a:p>
        </p:txBody>
      </p:sp>
      <p:pic>
        <p:nvPicPr>
          <p:cNvPr id="3074" name="Picture 2" descr="C:\Users\ALONE DRAGON\Desktop\ays-e\ays-e\rsm\e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3501008"/>
            <a:ext cx="2904323" cy="21782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LONE DRAGON\Desktop\ays-e\ays-e\rsm\eepr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186" y="3789228"/>
            <a:ext cx="3027782" cy="2304068"/>
          </a:xfrm>
          <a:prstGeom prst="rect">
            <a:avLst/>
          </a:prstGeom>
          <a:noFill/>
          <a:extLst>
            <a:ext uri="{909E8E84-426E-40DD-AFC4-6F175D3DCCD1}">
              <a14:hiddenFill xmlns:a14="http://schemas.microsoft.com/office/drawing/2010/main">
                <a:solidFill>
                  <a:srgbClr val="FFFFFF"/>
                </a:solidFill>
              </a14:hiddenFill>
            </a:ext>
          </a:extLst>
        </p:spPr>
      </p:pic>
      <p:sp>
        <p:nvSpPr>
          <p:cNvPr id="5" name="Sol Ok 4">
            <a:hlinkClick r:id="rId4"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43191188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44824"/>
            <a:ext cx="8496944" cy="2736304"/>
          </a:xfrm>
        </p:spPr>
        <p:txBody>
          <a:bodyPr>
            <a:noAutofit/>
          </a:bodyPr>
          <a:lstStyle/>
          <a:p>
            <a:pPr marL="109728" indent="0">
              <a:buNone/>
            </a:pPr>
            <a:r>
              <a:rPr lang="tr-TR" dirty="0" smtClean="0">
                <a:latin typeface="Berylium" pitchFamily="2" charset="-94"/>
              </a:rPr>
              <a:t>   </a:t>
            </a:r>
            <a:r>
              <a:rPr lang="tr-TR" dirty="0" err="1" smtClean="0">
                <a:latin typeface="Berylium" pitchFamily="2" charset="-94"/>
              </a:rPr>
              <a:t>Anakartın</a:t>
            </a:r>
            <a:r>
              <a:rPr lang="tr-TR" dirty="0" smtClean="0">
                <a:latin typeface="Berylium" pitchFamily="2" charset="-94"/>
              </a:rPr>
              <a:t> </a:t>
            </a:r>
            <a:r>
              <a:rPr lang="tr-TR" dirty="0">
                <a:latin typeface="Berylium" pitchFamily="2" charset="-94"/>
              </a:rPr>
              <a:t>beynini oluşturan entegre devrelere </a:t>
            </a:r>
            <a:r>
              <a:rPr lang="tr-TR" dirty="0" err="1">
                <a:latin typeface="Berylium" pitchFamily="2" charset="-94"/>
              </a:rPr>
              <a:t>chipset</a:t>
            </a:r>
            <a:r>
              <a:rPr lang="tr-TR" dirty="0">
                <a:latin typeface="Berylium" pitchFamily="2" charset="-94"/>
              </a:rPr>
              <a:t> denir. Bunlara bilgisayarın trafik polisleri diyebiliriz ; işlemci, önbellek, sistem veri yolları, çevre birimleri; kısaca donanımlar arasındaki veri akışını denetler. Günümüzde yonga seti Intel, AMD, VIA, SIS gibi belli başlı firmalar üretmektedir. </a:t>
            </a:r>
          </a:p>
        </p:txBody>
      </p:sp>
      <p:sp>
        <p:nvSpPr>
          <p:cNvPr id="4" name="Metin kutusu 3"/>
          <p:cNvSpPr txBox="1"/>
          <p:nvPr/>
        </p:nvSpPr>
        <p:spPr>
          <a:xfrm>
            <a:off x="683568" y="972017"/>
            <a:ext cx="4248472"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CHIPSET (Yonga Seti)</a:t>
            </a:r>
          </a:p>
        </p:txBody>
      </p:sp>
      <p:sp>
        <p:nvSpPr>
          <p:cNvPr id="6" name="Sol Ok 5">
            <a:hlinkClick r:id="rId2"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683161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429000"/>
            <a:ext cx="8568952" cy="2808312"/>
          </a:xfrm>
        </p:spPr>
        <p:txBody>
          <a:bodyPr>
            <a:noAutofit/>
          </a:bodyPr>
          <a:lstStyle/>
          <a:p>
            <a:pPr marL="109728" indent="0">
              <a:buNone/>
            </a:pPr>
            <a:r>
              <a:rPr lang="tr-TR" dirty="0" smtClean="0">
                <a:latin typeface="Times New Roman" pitchFamily="18" charset="0"/>
              </a:rPr>
              <a:t>   </a:t>
            </a:r>
            <a:r>
              <a:rPr lang="tr-TR" dirty="0">
                <a:latin typeface="Berylium" pitchFamily="2" charset="-94"/>
              </a:rPr>
              <a:t>İşlemci kendisine gelen komut ve bilgileri uygun şekilde işleyerek çıktıları ram ve diğer gereken parçalara aktarmaktadır. Bilgilerin büyük kısmı ram üzerinde toplanacağı için bu iki parça arasında çok fazla sayıda bağlantı vardır ve genellikle birbirine yakın pozisyonda tasarlanırlar</a:t>
            </a:r>
            <a:r>
              <a:rPr lang="tr-TR" dirty="0" smtClean="0">
                <a:latin typeface="Berylium" pitchFamily="2" charset="-94"/>
              </a:rPr>
              <a:t>.</a:t>
            </a:r>
            <a:endParaRPr lang="tr-TR" dirty="0">
              <a:latin typeface="Berylium" pitchFamily="2" charset="-94"/>
            </a:endParaRPr>
          </a:p>
        </p:txBody>
      </p:sp>
      <p:sp>
        <p:nvSpPr>
          <p:cNvPr id="4" name="Metin kutusu 3"/>
          <p:cNvSpPr txBox="1"/>
          <p:nvPr/>
        </p:nvSpPr>
        <p:spPr>
          <a:xfrm>
            <a:off x="611560" y="2844225"/>
            <a:ext cx="1728192"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İşlemci</a:t>
            </a:r>
          </a:p>
        </p:txBody>
      </p:sp>
      <p:pic>
        <p:nvPicPr>
          <p:cNvPr id="13314" name="Picture 2" descr="C:\Users\ALONE DRAGON\Desktop\ays-e\ays-e\rsm\anakart_islem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988" y="346837"/>
            <a:ext cx="3985496" cy="204854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LONE DRAGON\Desktop\ays-e\ays-e\rsm\işlemc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325550"/>
            <a:ext cx="4168883" cy="2376264"/>
          </a:xfrm>
          <a:prstGeom prst="rect">
            <a:avLst/>
          </a:prstGeom>
          <a:noFill/>
          <a:extLst>
            <a:ext uri="{909E8E84-426E-40DD-AFC4-6F175D3DCCD1}">
              <a14:hiddenFill xmlns:a14="http://schemas.microsoft.com/office/drawing/2010/main">
                <a:solidFill>
                  <a:srgbClr val="FFFFFF"/>
                </a:solidFill>
              </a14:hiddenFill>
            </a:ext>
          </a:extLst>
        </p:spPr>
      </p:pic>
      <p:sp>
        <p:nvSpPr>
          <p:cNvPr id="7" name="Sol Ok 6">
            <a:hlinkClick r:id="rId4"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3735191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2031052"/>
            <a:ext cx="8229600" cy="3027792"/>
          </a:xfrm>
        </p:spPr>
        <p:txBody>
          <a:bodyPr>
            <a:normAutofit/>
          </a:bodyPr>
          <a:lstStyle/>
          <a:p>
            <a:pPr marL="109728" indent="0">
              <a:buNone/>
            </a:pPr>
            <a:r>
              <a:rPr lang="tr-TR" dirty="0" smtClean="0">
                <a:latin typeface="Berylium" pitchFamily="2" charset="-94"/>
              </a:rPr>
              <a:t>   İşlemciler </a:t>
            </a:r>
            <a:r>
              <a:rPr lang="tr-TR" dirty="0">
                <a:latin typeface="Berylium" pitchFamily="2" charset="-94"/>
              </a:rPr>
              <a:t>çalışırken ısı seviyeleri yükseldiği için soğutulmaya kesinlikle ihtiyaçları vardır. Hatta pasif değil fan montajı ile aktif olarak soğutulmaları gerekmektedir. Soğutucu bağlanabilmesi içinde yuva çevresinde belirli bir boşluk bulunmaktadır</a:t>
            </a:r>
            <a:r>
              <a:rPr lang="tr-TR" dirty="0" smtClean="0">
                <a:latin typeface="Berylium" pitchFamily="2" charset="-94"/>
              </a:rPr>
              <a:t>. Eğer üzerinde soğutucu yoksa işlemci 2-5 </a:t>
            </a:r>
            <a:r>
              <a:rPr lang="tr-TR" dirty="0" err="1" smtClean="0">
                <a:latin typeface="Berylium" pitchFamily="2" charset="-94"/>
              </a:rPr>
              <a:t>sn</a:t>
            </a:r>
            <a:r>
              <a:rPr lang="tr-TR" dirty="0" smtClean="0">
                <a:latin typeface="Berylium" pitchFamily="2" charset="-94"/>
              </a:rPr>
              <a:t> içerisinde çok ısınır sonucunda ya bilgisayar kapanır ya da işlemci yanar.</a:t>
            </a:r>
            <a:endParaRPr lang="tr-TR" dirty="0">
              <a:latin typeface="Berylium" pitchFamily="2" charset="-94"/>
            </a:endParaRPr>
          </a:p>
        </p:txBody>
      </p:sp>
      <p:sp>
        <p:nvSpPr>
          <p:cNvPr id="6" name="Sol Ok 5">
            <a:hlinkClick r:id="rId2" action="ppaction://hlinksldjump"/>
          </p:cNvPr>
          <p:cNvSpPr/>
          <p:nvPr/>
        </p:nvSpPr>
        <p:spPr>
          <a:xfrm rot="10800000">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pic>
        <p:nvPicPr>
          <p:cNvPr id="3074" name="Picture 2" descr="C:\Users\ALONE DRAGON\Desktop\ays-e\ays-e\rsm\İŞLEMCİ YAN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3645024"/>
            <a:ext cx="2148408" cy="2827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2236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34888" y="689241"/>
            <a:ext cx="7725544" cy="651527"/>
          </a:xfrm>
        </p:spPr>
        <p:txBody>
          <a:bodyPr>
            <a:normAutofit/>
          </a:bodyPr>
          <a:lstStyle/>
          <a:p>
            <a:pPr marL="0" indent="0">
              <a:buNone/>
            </a:pPr>
            <a:r>
              <a:rPr lang="tr-TR" sz="3200" b="1" dirty="0">
                <a:solidFill>
                  <a:schemeClr val="accent1">
                    <a:lumMod val="75000"/>
                  </a:schemeClr>
                </a:solidFill>
                <a:latin typeface="Berylium" pitchFamily="2" charset="-94"/>
              </a:rPr>
              <a:t>Dünyanın ilk mikro işlemcisi (1971): Intel 4004 </a:t>
            </a:r>
          </a:p>
        </p:txBody>
      </p:sp>
      <p:sp>
        <p:nvSpPr>
          <p:cNvPr id="4" name="Metin kutusu 3"/>
          <p:cNvSpPr txBox="1"/>
          <p:nvPr/>
        </p:nvSpPr>
        <p:spPr>
          <a:xfrm>
            <a:off x="505754" y="1772816"/>
            <a:ext cx="7920880" cy="2169825"/>
          </a:xfrm>
          <a:prstGeom prst="rect">
            <a:avLst/>
          </a:prstGeom>
          <a:noFill/>
        </p:spPr>
        <p:txBody>
          <a:bodyPr wrap="square" rtlCol="0">
            <a:spAutoFit/>
          </a:bodyPr>
          <a:lstStyle/>
          <a:p>
            <a:r>
              <a:rPr lang="tr-TR" sz="2700" dirty="0">
                <a:latin typeface="Berylium" pitchFamily="2" charset="-94"/>
              </a:rPr>
              <a:t>1971 yılının Kasım ayında Intel firması mühendisleri </a:t>
            </a:r>
            <a:r>
              <a:rPr lang="tr-TR" sz="2700" dirty="0" err="1">
                <a:latin typeface="Berylium" pitchFamily="2" charset="-94"/>
              </a:rPr>
              <a:t>Federico</a:t>
            </a:r>
            <a:r>
              <a:rPr lang="tr-TR" sz="2700" dirty="0">
                <a:latin typeface="Berylium" pitchFamily="2" charset="-94"/>
              </a:rPr>
              <a:t> </a:t>
            </a:r>
            <a:r>
              <a:rPr lang="tr-TR" sz="2700" dirty="0" err="1">
                <a:latin typeface="Berylium" pitchFamily="2" charset="-94"/>
              </a:rPr>
              <a:t>Faggin</a:t>
            </a:r>
            <a:r>
              <a:rPr lang="tr-TR" sz="2700" dirty="0">
                <a:latin typeface="Berylium" pitchFamily="2" charset="-94"/>
              </a:rPr>
              <a:t>, </a:t>
            </a:r>
            <a:r>
              <a:rPr lang="tr-TR" sz="2700" dirty="0" err="1">
                <a:latin typeface="Berylium" pitchFamily="2" charset="-94"/>
              </a:rPr>
              <a:t>Ted</a:t>
            </a:r>
            <a:r>
              <a:rPr lang="tr-TR" sz="2700" dirty="0">
                <a:latin typeface="Berylium" pitchFamily="2" charset="-94"/>
              </a:rPr>
              <a:t> </a:t>
            </a:r>
            <a:r>
              <a:rPr lang="tr-TR" sz="2700" dirty="0" err="1">
                <a:latin typeface="Berylium" pitchFamily="2" charset="-94"/>
              </a:rPr>
              <a:t>Hoff</a:t>
            </a:r>
            <a:r>
              <a:rPr lang="tr-TR" sz="2700" dirty="0">
                <a:latin typeface="Berylium" pitchFamily="2" charset="-94"/>
              </a:rPr>
              <a:t> ve </a:t>
            </a:r>
            <a:r>
              <a:rPr lang="tr-TR" sz="2700" dirty="0" err="1">
                <a:latin typeface="Berylium" pitchFamily="2" charset="-94"/>
              </a:rPr>
              <a:t>Stan</a:t>
            </a:r>
            <a:r>
              <a:rPr lang="tr-TR" sz="2700" dirty="0">
                <a:latin typeface="Berylium" pitchFamily="2" charset="-94"/>
              </a:rPr>
              <a:t> </a:t>
            </a:r>
            <a:r>
              <a:rPr lang="tr-TR" sz="2700" dirty="0" err="1">
                <a:latin typeface="Berylium" pitchFamily="2" charset="-94"/>
              </a:rPr>
              <a:t>Mazor</a:t>
            </a:r>
            <a:r>
              <a:rPr lang="tr-TR" sz="2700" dirty="0">
                <a:latin typeface="Berylium" pitchFamily="2" charset="-94"/>
              </a:rPr>
              <a:t>, dünyanın ilk mikro işlemcisini tanıttı. Bu buluşla birlikte, bilgisayarların boyutlarının büyük olmasına neden olan bütün işlemler, küçük bir çipin içine sıkıştırılmış oldu.</a:t>
            </a:r>
          </a:p>
        </p:txBody>
      </p:sp>
      <p:pic>
        <p:nvPicPr>
          <p:cNvPr id="5" name="Resim 4" descr="http://retrothing.typepad.com/photos/uncategorized/intel4004.jpg"/>
          <p:cNvPicPr/>
          <p:nvPr/>
        </p:nvPicPr>
        <p:blipFill rotWithShape="1">
          <a:blip r:embed="rId2">
            <a:extLst>
              <a:ext uri="{28A0092B-C50C-407E-A947-70E740481C1C}">
                <a14:useLocalDpi xmlns:a14="http://schemas.microsoft.com/office/drawing/2010/main" val="0"/>
              </a:ext>
            </a:extLst>
          </a:blip>
          <a:srcRect t="1" b="5112"/>
          <a:stretch/>
        </p:blipFill>
        <p:spPr bwMode="auto">
          <a:xfrm>
            <a:off x="2689448" y="4093738"/>
            <a:ext cx="3816424" cy="2520280"/>
          </a:xfrm>
          <a:prstGeom prst="rect">
            <a:avLst/>
          </a:prstGeom>
          <a:noFill/>
          <a:ln>
            <a:noFill/>
          </a:ln>
          <a:extLst>
            <a:ext uri="{53640926-AAD7-44D8-BBD7-CCE9431645EC}">
              <a14:shadowObscured xmlns:a14="http://schemas.microsoft.com/office/drawing/2010/main"/>
            </a:ext>
          </a:extLst>
        </p:spPr>
      </p:pic>
      <p:sp>
        <p:nvSpPr>
          <p:cNvPr id="6" name="Sol Ok 5">
            <a:hlinkClick r:id="rId3" action="ppaction://hlinksldjump"/>
          </p:cNvPr>
          <p:cNvSpPr/>
          <p:nvPr/>
        </p:nvSpPr>
        <p:spPr>
          <a:xfrm>
            <a:off x="6854389" y="6021288"/>
            <a:ext cx="813955" cy="576064"/>
          </a:xfrm>
          <a:prstGeom prst="lef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12370621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95536" y="3717032"/>
            <a:ext cx="8229600" cy="2304256"/>
          </a:xfrm>
        </p:spPr>
        <p:txBody>
          <a:bodyPr/>
          <a:lstStyle/>
          <a:p>
            <a:pPr marL="109728" indent="0">
              <a:buNone/>
            </a:pPr>
            <a:r>
              <a:rPr lang="tr-TR" dirty="0" smtClean="0"/>
              <a:t>   </a:t>
            </a:r>
            <a:r>
              <a:rPr lang="tr-TR" dirty="0">
                <a:latin typeface="Berylium" pitchFamily="2" charset="-94"/>
              </a:rPr>
              <a:t>BIOS pili bilgisayarda </a:t>
            </a:r>
            <a:r>
              <a:rPr lang="tr-TR" dirty="0" err="1">
                <a:latin typeface="Berylium" pitchFamily="2" charset="-94"/>
              </a:rPr>
              <a:t>BIOS’ta</a:t>
            </a:r>
            <a:r>
              <a:rPr lang="tr-TR" dirty="0">
                <a:latin typeface="Berylium" pitchFamily="2" charset="-94"/>
              </a:rPr>
              <a:t> yapılan değişikliklerin hafızada kalmasını ve tarih- saat gibi olayların,  bilgisayar kapatıldıktan sonra yeniden açılıncaya kadar hafızada kalmasını sağlar. Bilgisayarın gücü kesildiğinde saatin geri kalmamasının sebebi BIOS pilidir.</a:t>
            </a:r>
          </a:p>
        </p:txBody>
      </p:sp>
      <p:pic>
        <p:nvPicPr>
          <p:cNvPr id="1026" name="Picture 2" descr="C:\Users\ALONE DRAGON\Desktop\ays-e\ays-e\rsm\bios pi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7605" y="260648"/>
            <a:ext cx="4208611" cy="2577614"/>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683568" y="3068960"/>
            <a:ext cx="3888432" cy="584775"/>
          </a:xfrm>
          <a:prstGeom prst="rect">
            <a:avLst/>
          </a:prstGeom>
          <a:noFill/>
        </p:spPr>
        <p:txBody>
          <a:bodyPr wrap="square" rtlCol="0">
            <a:spAutoFit/>
          </a:bodyPr>
          <a:lstStyle/>
          <a:p>
            <a:r>
              <a:rPr lang="tr-TR" sz="3200" b="1" dirty="0">
                <a:solidFill>
                  <a:schemeClr val="accent1">
                    <a:lumMod val="75000"/>
                  </a:schemeClr>
                </a:solidFill>
                <a:latin typeface="Berylium" pitchFamily="2" charset="-94"/>
              </a:rPr>
              <a:t>BIOS Pili</a:t>
            </a:r>
          </a:p>
        </p:txBody>
      </p:sp>
    </p:spTree>
    <p:extLst>
      <p:ext uri="{BB962C8B-B14F-4D97-AF65-F5344CB8AC3E}">
        <p14:creationId xmlns:p14="http://schemas.microsoft.com/office/powerpoint/2010/main" val="32082536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395536" y="1913377"/>
            <a:ext cx="8229600" cy="3675863"/>
          </a:xfrm>
        </p:spPr>
        <p:txBody>
          <a:bodyPr>
            <a:normAutofit/>
          </a:bodyPr>
          <a:lstStyle/>
          <a:p>
            <a:pPr marL="109728" indent="0">
              <a:buNone/>
            </a:pPr>
            <a:r>
              <a:rPr lang="tr-TR" sz="2500" dirty="0" smtClean="0">
                <a:latin typeface="Berylium" pitchFamily="2" charset="-94"/>
              </a:rPr>
              <a:t>   </a:t>
            </a:r>
            <a:r>
              <a:rPr lang="tr-TR" dirty="0" smtClean="0">
                <a:latin typeface="Berylium" pitchFamily="2" charset="-94"/>
              </a:rPr>
              <a:t>Bir </a:t>
            </a:r>
            <a:r>
              <a:rPr lang="tr-TR" dirty="0">
                <a:latin typeface="Berylium" pitchFamily="2" charset="-94"/>
              </a:rPr>
              <a:t>PC'nin hangi özelliklere sahip olabileceğini belirleyen en önemli bileşendir. Çünkü ana kart üzerindeki elektronik bileşenler; bu PC'ye hangi tür işlemciler takılabileceğini, maksimum bellek kapasitesinin ne kadar olabileceğini, bazı bileşenlerin hangi hızlara çıkabileceğini, hangi yeni donanım teknolojilerini destekleyebileceğini belirliyor</a:t>
            </a:r>
            <a:r>
              <a:rPr lang="tr-TR" dirty="0" smtClean="0">
                <a:latin typeface="Berylium" pitchFamily="2" charset="-94"/>
              </a:rPr>
              <a:t>.</a:t>
            </a:r>
            <a:endParaRPr lang="tr-TR" dirty="0">
              <a:latin typeface="Berylium" pitchFamily="2" charset="-94"/>
            </a:endParaRPr>
          </a:p>
        </p:txBody>
      </p:sp>
    </p:spTree>
    <p:extLst>
      <p:ext uri="{BB962C8B-B14F-4D97-AF65-F5344CB8AC3E}">
        <p14:creationId xmlns:p14="http://schemas.microsoft.com/office/powerpoint/2010/main" val="2976537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6822511" cy="5691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76805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1196752"/>
            <a:ext cx="8229600" cy="4525963"/>
          </a:xfrm>
        </p:spPr>
        <p:txBody>
          <a:bodyPr>
            <a:normAutofit/>
          </a:bodyPr>
          <a:lstStyle/>
          <a:p>
            <a:r>
              <a:rPr lang="tr-TR" sz="3500" b="1" dirty="0" smtClean="0">
                <a:solidFill>
                  <a:schemeClr val="accent1">
                    <a:lumMod val="75000"/>
                  </a:schemeClr>
                </a:solidFill>
                <a:latin typeface="Berylium" pitchFamily="2" charset="-94"/>
              </a:rPr>
              <a:t>Kuzey Köprüsü</a:t>
            </a:r>
            <a:br>
              <a:rPr lang="tr-TR" sz="3500" b="1" dirty="0" smtClean="0">
                <a:solidFill>
                  <a:schemeClr val="accent1">
                    <a:lumMod val="75000"/>
                  </a:schemeClr>
                </a:solidFill>
                <a:latin typeface="Berylium" pitchFamily="2" charset="-94"/>
              </a:rPr>
            </a:br>
            <a:r>
              <a:rPr lang="tr-TR" sz="3500" b="1" dirty="0" smtClean="0">
                <a:solidFill>
                  <a:schemeClr val="accent1">
                    <a:lumMod val="75000"/>
                  </a:schemeClr>
                </a:solidFill>
                <a:latin typeface="Berylium" pitchFamily="2" charset="-94"/>
              </a:rPr>
              <a:t> </a:t>
            </a:r>
            <a:r>
              <a:rPr lang="tr-TR" sz="2900" dirty="0">
                <a:latin typeface="Berylium" pitchFamily="2" charset="-94"/>
              </a:rPr>
              <a:t> </a:t>
            </a:r>
            <a:r>
              <a:rPr lang="tr-TR" sz="2900" dirty="0" smtClean="0">
                <a:latin typeface="Berylium" pitchFamily="2" charset="-94"/>
              </a:rPr>
              <a:t>İşlemci</a:t>
            </a:r>
            <a:r>
              <a:rPr lang="tr-TR" sz="2900" dirty="0">
                <a:latin typeface="Berylium" pitchFamily="2" charset="-94"/>
              </a:rPr>
              <a:t>, bellekler ve </a:t>
            </a:r>
            <a:r>
              <a:rPr lang="tr-TR" sz="2900" dirty="0" smtClean="0">
                <a:latin typeface="Berylium" pitchFamily="2" charset="-94"/>
              </a:rPr>
              <a:t>AGP- PCI </a:t>
            </a:r>
            <a:r>
              <a:rPr lang="tr-TR" sz="2900" dirty="0">
                <a:latin typeface="Berylium" pitchFamily="2" charset="-94"/>
              </a:rPr>
              <a:t>E</a:t>
            </a:r>
            <a:r>
              <a:rPr lang="tr-TR" sz="2900" dirty="0" smtClean="0">
                <a:latin typeface="Berylium" pitchFamily="2" charset="-94"/>
              </a:rPr>
              <a:t>kspres </a:t>
            </a:r>
            <a:r>
              <a:rPr lang="tr-TR" sz="2900" dirty="0" err="1">
                <a:latin typeface="Berylium" pitchFamily="2" charset="-94"/>
              </a:rPr>
              <a:t>slotlarına</a:t>
            </a:r>
            <a:r>
              <a:rPr lang="tr-TR" sz="2900" dirty="0">
                <a:latin typeface="Berylium" pitchFamily="2" charset="-94"/>
              </a:rPr>
              <a:t> en yakın olan çiptir. Kuzey köprüsünün görevi bu üçlünün </a:t>
            </a:r>
            <a:r>
              <a:rPr lang="tr-TR" sz="2900" dirty="0" smtClean="0">
                <a:latin typeface="Berylium" pitchFamily="2" charset="-94"/>
              </a:rPr>
              <a:t>(RAM,AGP- PCI </a:t>
            </a:r>
            <a:r>
              <a:rPr lang="tr-TR" sz="2900" dirty="0">
                <a:latin typeface="Berylium" pitchFamily="2" charset="-94"/>
              </a:rPr>
              <a:t>E</a:t>
            </a:r>
            <a:r>
              <a:rPr lang="tr-TR" sz="2900" dirty="0" smtClean="0">
                <a:latin typeface="Berylium" pitchFamily="2" charset="-94"/>
              </a:rPr>
              <a:t>kspres </a:t>
            </a:r>
            <a:r>
              <a:rPr lang="tr-TR" sz="2900" dirty="0">
                <a:latin typeface="Berylium" pitchFamily="2" charset="-94"/>
              </a:rPr>
              <a:t>ve işlemci) aralarında iletişimi sağlamak kontrol etmektir.</a:t>
            </a:r>
            <a:br>
              <a:rPr lang="tr-TR" sz="2900" dirty="0">
                <a:latin typeface="Berylium" pitchFamily="2" charset="-94"/>
              </a:rPr>
            </a:br>
            <a:endParaRPr lang="tr-TR" b="1" dirty="0"/>
          </a:p>
          <a:p>
            <a:r>
              <a:rPr lang="tr-TR" sz="3500" b="1" dirty="0" smtClean="0">
                <a:solidFill>
                  <a:schemeClr val="accent1">
                    <a:lumMod val="75000"/>
                  </a:schemeClr>
                </a:solidFill>
                <a:latin typeface="Berylium" pitchFamily="2" charset="-94"/>
              </a:rPr>
              <a:t>Güney Köprüsü</a:t>
            </a:r>
            <a:r>
              <a:rPr lang="tr-TR" b="1" dirty="0"/>
              <a:t/>
            </a:r>
            <a:br>
              <a:rPr lang="tr-TR" b="1" dirty="0"/>
            </a:br>
            <a:r>
              <a:rPr lang="tr-TR" sz="2900" dirty="0">
                <a:latin typeface="Berylium" pitchFamily="2" charset="-94"/>
              </a:rPr>
              <a:t>Görevi I</a:t>
            </a:r>
            <a:r>
              <a:rPr lang="tr-TR" sz="2900" dirty="0" smtClean="0">
                <a:latin typeface="Berylium" pitchFamily="2" charset="-94"/>
              </a:rPr>
              <a:t>DE, USB, LAN, PCI </a:t>
            </a:r>
            <a:r>
              <a:rPr lang="tr-TR" sz="2900" dirty="0">
                <a:latin typeface="Berylium" pitchFamily="2" charset="-94"/>
              </a:rPr>
              <a:t>ve ses yani bilgisayarın diğer çevre birimlerini </a:t>
            </a:r>
            <a:r>
              <a:rPr lang="tr-TR" sz="2900" dirty="0" smtClean="0">
                <a:latin typeface="Berylium" pitchFamily="2" charset="-94"/>
              </a:rPr>
              <a:t>denetlemektir</a:t>
            </a:r>
            <a:r>
              <a:rPr lang="tr-TR" sz="2900" dirty="0">
                <a:latin typeface="Berylium" pitchFamily="2" charset="-94"/>
              </a:rPr>
              <a:t>. Güney </a:t>
            </a:r>
            <a:r>
              <a:rPr lang="tr-TR" sz="2900" dirty="0" err="1" smtClean="0">
                <a:latin typeface="Berylium" pitchFamily="2" charset="-94"/>
              </a:rPr>
              <a:t>köprüsüde</a:t>
            </a:r>
            <a:r>
              <a:rPr lang="tr-TR" sz="2900" dirty="0" smtClean="0">
                <a:latin typeface="Berylium" pitchFamily="2" charset="-94"/>
              </a:rPr>
              <a:t> </a:t>
            </a:r>
            <a:r>
              <a:rPr lang="tr-TR" sz="2900" dirty="0">
                <a:latin typeface="Berylium" pitchFamily="2" charset="-94"/>
              </a:rPr>
              <a:t>çevre birimlerinin olduğu bölüme yakındır.</a:t>
            </a:r>
          </a:p>
        </p:txBody>
      </p:sp>
    </p:spTree>
    <p:extLst>
      <p:ext uri="{BB962C8B-B14F-4D97-AF65-F5344CB8AC3E}">
        <p14:creationId xmlns:p14="http://schemas.microsoft.com/office/powerpoint/2010/main" val="21693724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251520" y="2276872"/>
            <a:ext cx="8435280" cy="4896544"/>
          </a:xfrm>
        </p:spPr>
        <p:txBody>
          <a:bodyPr>
            <a:normAutofit/>
          </a:bodyPr>
          <a:lstStyle/>
          <a:p>
            <a:pPr marL="109728" indent="0">
              <a:buNone/>
            </a:pPr>
            <a:r>
              <a:rPr lang="tr-TR" dirty="0" smtClean="0">
                <a:latin typeface="Berylium" pitchFamily="2" charset="-94"/>
              </a:rPr>
              <a:t>   İlk </a:t>
            </a:r>
            <a:r>
              <a:rPr lang="tr-TR" dirty="0" err="1">
                <a:latin typeface="Berylium" pitchFamily="2" charset="-94"/>
              </a:rPr>
              <a:t>anakart</a:t>
            </a:r>
            <a:r>
              <a:rPr lang="tr-TR" dirty="0">
                <a:latin typeface="Berylium" pitchFamily="2" charset="-94"/>
              </a:rPr>
              <a:t> 1982 yılında </a:t>
            </a:r>
            <a:r>
              <a:rPr lang="tr-TR" dirty="0" smtClean="0">
                <a:latin typeface="Berylium" pitchFamily="2" charset="-94"/>
              </a:rPr>
              <a:t>IBM firmasının ürettiği </a:t>
            </a:r>
            <a:r>
              <a:rPr lang="tr-TR" dirty="0">
                <a:latin typeface="Berylium" pitchFamily="2" charset="-94"/>
              </a:rPr>
              <a:t>PC’lerde kullanıldı. Büyük devre elemanlarından oluşan bu kartın üzerinde Intel 8088 işlemci, </a:t>
            </a:r>
            <a:r>
              <a:rPr lang="tr-TR" dirty="0" err="1">
                <a:latin typeface="Berylium" pitchFamily="2" charset="-94"/>
              </a:rPr>
              <a:t>Bios</a:t>
            </a:r>
            <a:r>
              <a:rPr lang="tr-TR" dirty="0">
                <a:latin typeface="Berylium" pitchFamily="2" charset="-94"/>
              </a:rPr>
              <a:t>, bellek ve çeşitli kartların takılabileceği yuvalar bulunuyordu. Eğer bu bilgisayara disket sürücü, paralel çıkış veya başka bir şey takılmak istenirse ona uygun bir kart alınıp </a:t>
            </a:r>
            <a:r>
              <a:rPr lang="tr-TR" dirty="0" err="1">
                <a:latin typeface="Berylium" pitchFamily="2" charset="-94"/>
              </a:rPr>
              <a:t>anakarta</a:t>
            </a:r>
            <a:r>
              <a:rPr lang="tr-TR" dirty="0">
                <a:latin typeface="Berylium" pitchFamily="2" charset="-94"/>
              </a:rPr>
              <a:t> takılması gerekiyordu. Bu yöntemde öncülüğü parçaların takılıp çıkarılmasını çok kolaylaştırarak Apple II yaptı. </a:t>
            </a:r>
            <a:endParaRPr lang="tr-TR" dirty="0" smtClean="0">
              <a:latin typeface="Berylium" pitchFamily="2" charset="-94"/>
            </a:endParaRPr>
          </a:p>
          <a:p>
            <a:pPr marL="109728" indent="0">
              <a:buNone/>
            </a:pPr>
            <a:r>
              <a:rPr lang="tr-TR" dirty="0">
                <a:latin typeface="Berylium" pitchFamily="2" charset="-94"/>
              </a:rPr>
              <a:t> </a:t>
            </a:r>
            <a:r>
              <a:rPr lang="tr-TR" dirty="0" smtClean="0">
                <a:latin typeface="Berylium" pitchFamily="2" charset="-94"/>
              </a:rPr>
              <a:t>  Anakartların değiştirilebilir parçalardan oluşması kullanıcıların kendilerine ve ihtiyaçlarına özgü bilgisayarlar oluşturmalarını sağlamıştır.</a:t>
            </a:r>
            <a:endParaRPr lang="tr-TR" dirty="0">
              <a:latin typeface="Berylium" pitchFamily="2" charset="-94"/>
            </a:endParaRPr>
          </a:p>
        </p:txBody>
      </p:sp>
      <p:sp>
        <p:nvSpPr>
          <p:cNvPr id="4" name="Metin kutusu 3"/>
          <p:cNvSpPr txBox="1"/>
          <p:nvPr/>
        </p:nvSpPr>
        <p:spPr>
          <a:xfrm>
            <a:off x="611560" y="476672"/>
            <a:ext cx="6480720" cy="630942"/>
          </a:xfrm>
          <a:prstGeom prst="rect">
            <a:avLst/>
          </a:prstGeom>
          <a:noFill/>
        </p:spPr>
        <p:txBody>
          <a:bodyPr wrap="square" rtlCol="0">
            <a:spAutoFit/>
          </a:bodyPr>
          <a:lstStyle/>
          <a:p>
            <a:r>
              <a:rPr lang="tr-TR" sz="3500" b="1" dirty="0" smtClean="0">
                <a:solidFill>
                  <a:schemeClr val="accent1">
                    <a:lumMod val="75000"/>
                  </a:schemeClr>
                </a:solidFill>
                <a:latin typeface="Berylium" pitchFamily="2" charset="-94"/>
              </a:rPr>
              <a:t>İLK ANAKART…</a:t>
            </a:r>
            <a:endParaRPr lang="tr-TR" sz="3500" b="1" dirty="0">
              <a:solidFill>
                <a:schemeClr val="accent1">
                  <a:lumMod val="75000"/>
                </a:schemeClr>
              </a:solidFill>
              <a:latin typeface="Berylium" pitchFamily="2" charset="-94"/>
            </a:endParaRPr>
          </a:p>
        </p:txBody>
      </p:sp>
    </p:spTree>
    <p:extLst>
      <p:ext uri="{BB962C8B-B14F-4D97-AF65-F5344CB8AC3E}">
        <p14:creationId xmlns:p14="http://schemas.microsoft.com/office/powerpoint/2010/main" val="239662663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LONE DRAGON\Desktop\sunummm\anakart resimleri\ilk anakart ıbm tarafından 19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83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10295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755576" y="1772816"/>
            <a:ext cx="8257290" cy="2246769"/>
          </a:xfrm>
          <a:prstGeom prst="rect">
            <a:avLst/>
          </a:prstGeom>
          <a:noFill/>
        </p:spPr>
        <p:txBody>
          <a:bodyPr wrap="square" rtlCol="0">
            <a:spAutoFit/>
          </a:bodyPr>
          <a:lstStyle/>
          <a:p>
            <a:r>
              <a:rPr lang="tr-TR" sz="7000" b="1" dirty="0" smtClean="0">
                <a:solidFill>
                  <a:schemeClr val="accent1">
                    <a:lumMod val="75000"/>
                  </a:schemeClr>
                </a:solidFill>
                <a:latin typeface="Berylium" pitchFamily="2" charset="-94"/>
              </a:rPr>
              <a:t>  ANAKART </a:t>
            </a:r>
            <a:br>
              <a:rPr lang="tr-TR" sz="7000" b="1" dirty="0" smtClean="0">
                <a:solidFill>
                  <a:schemeClr val="accent1">
                    <a:lumMod val="75000"/>
                  </a:schemeClr>
                </a:solidFill>
                <a:latin typeface="Berylium" pitchFamily="2" charset="-94"/>
              </a:rPr>
            </a:br>
            <a:r>
              <a:rPr lang="tr-TR" sz="7000" b="1" dirty="0" smtClean="0">
                <a:solidFill>
                  <a:schemeClr val="accent1">
                    <a:lumMod val="75000"/>
                  </a:schemeClr>
                </a:solidFill>
                <a:latin typeface="Berylium" pitchFamily="2" charset="-94"/>
              </a:rPr>
              <a:t>       ÇEŞİTLERİ</a:t>
            </a:r>
            <a:endParaRPr lang="tr-TR" sz="7000" b="1" dirty="0">
              <a:solidFill>
                <a:schemeClr val="accent1">
                  <a:lumMod val="75000"/>
                </a:schemeClr>
              </a:solidFill>
              <a:latin typeface="Berylium" pitchFamily="2" charset="-94"/>
            </a:endParaRPr>
          </a:p>
        </p:txBody>
      </p:sp>
    </p:spTree>
    <p:extLst>
      <p:ext uri="{BB962C8B-B14F-4D97-AF65-F5344CB8AC3E}">
        <p14:creationId xmlns:p14="http://schemas.microsoft.com/office/powerpoint/2010/main" val="8697757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06896" y="2996952"/>
            <a:ext cx="8229600" cy="723536"/>
          </a:xfrm>
        </p:spPr>
        <p:txBody>
          <a:bodyPr>
            <a:normAutofit/>
          </a:bodyPr>
          <a:lstStyle/>
          <a:p>
            <a:pPr marL="0" indent="0">
              <a:buNone/>
            </a:pPr>
            <a:r>
              <a:rPr lang="tr-TR" sz="3200" b="1" dirty="0">
                <a:solidFill>
                  <a:schemeClr val="accent1">
                    <a:lumMod val="75000"/>
                  </a:schemeClr>
                </a:solidFill>
                <a:latin typeface="Berylium" pitchFamily="2" charset="-94"/>
              </a:rPr>
              <a:t>XT ANAKARTLAR</a:t>
            </a:r>
          </a:p>
        </p:txBody>
      </p:sp>
      <p:sp>
        <p:nvSpPr>
          <p:cNvPr id="4" name="Metin kutusu 3"/>
          <p:cNvSpPr txBox="1"/>
          <p:nvPr/>
        </p:nvSpPr>
        <p:spPr>
          <a:xfrm>
            <a:off x="611560" y="3796005"/>
            <a:ext cx="7776864" cy="2585323"/>
          </a:xfrm>
          <a:prstGeom prst="rect">
            <a:avLst/>
          </a:prstGeom>
          <a:noFill/>
        </p:spPr>
        <p:txBody>
          <a:bodyPr wrap="square" rtlCol="0">
            <a:spAutoFit/>
          </a:bodyPr>
          <a:lstStyle/>
          <a:p>
            <a:r>
              <a:rPr lang="tr-TR" sz="2500" dirty="0" smtClean="0">
                <a:latin typeface="Berylium" pitchFamily="2" charset="-94"/>
              </a:rPr>
              <a:t>   </a:t>
            </a:r>
            <a:r>
              <a:rPr lang="tr-TR" sz="2700" dirty="0" smtClean="0">
                <a:latin typeface="Berylium" pitchFamily="2" charset="-94"/>
              </a:rPr>
              <a:t>İlk </a:t>
            </a:r>
            <a:r>
              <a:rPr lang="tr-TR" sz="2700" dirty="0">
                <a:latin typeface="Berylium" pitchFamily="2" charset="-94"/>
              </a:rPr>
              <a:t>kişisel bilgisayarlarda kullanılan ana kartlardır. 8086 veya 8088 mikroişlemcileri üzerinde sabit olarak </a:t>
            </a:r>
            <a:r>
              <a:rPr lang="tr-TR" sz="2700" dirty="0" smtClean="0">
                <a:latin typeface="Berylium" pitchFamily="2" charset="-94"/>
              </a:rPr>
              <a:t>taşır </a:t>
            </a:r>
            <a:r>
              <a:rPr lang="tr-TR" sz="2700" dirty="0">
                <a:latin typeface="Berylium" pitchFamily="2" charset="-94"/>
              </a:rPr>
              <a:t>bu durumda işlemcinin değiştirilmesi için </a:t>
            </a:r>
            <a:r>
              <a:rPr lang="tr-TR" sz="2700" dirty="0" err="1">
                <a:latin typeface="Berylium" pitchFamily="2" charset="-94"/>
              </a:rPr>
              <a:t>anakartın</a:t>
            </a:r>
            <a:r>
              <a:rPr lang="tr-TR" sz="2700" dirty="0">
                <a:latin typeface="Berylium" pitchFamily="2" charset="-94"/>
              </a:rPr>
              <a:t> değiştirilmesi </a:t>
            </a:r>
            <a:r>
              <a:rPr lang="tr-TR" sz="2700" dirty="0" smtClean="0">
                <a:latin typeface="Berylium" pitchFamily="2" charset="-94"/>
              </a:rPr>
              <a:t>gerekiyordu </a:t>
            </a:r>
            <a:r>
              <a:rPr lang="tr-TR" sz="2700" dirty="0">
                <a:latin typeface="Berylium" pitchFamily="2" charset="-94"/>
              </a:rPr>
              <a:t>ana kartın ek donanım birimi sadece 8 bit olmalıdır.</a:t>
            </a:r>
            <a:br>
              <a:rPr lang="tr-TR" sz="2700" dirty="0">
                <a:latin typeface="Berylium" pitchFamily="2" charset="-94"/>
              </a:rPr>
            </a:br>
            <a:r>
              <a:rPr lang="tr-TR" sz="2500" dirty="0" smtClean="0">
                <a:latin typeface="Berylium" pitchFamily="2" charset="-94"/>
              </a:rPr>
              <a:t> </a:t>
            </a:r>
            <a:endParaRPr lang="tr-TR" sz="2500" dirty="0">
              <a:latin typeface="Berylium" pitchFamily="2" charset="-94"/>
            </a:endParaRPr>
          </a:p>
        </p:txBody>
      </p:sp>
      <p:pic>
        <p:nvPicPr>
          <p:cNvPr id="1026" name="Picture 2" descr="C:\Users\ALONE DRAGON\Desktop\x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310208"/>
            <a:ext cx="3290732" cy="2465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011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29208" y="2636912"/>
            <a:ext cx="3826768" cy="579519"/>
          </a:xfrm>
        </p:spPr>
        <p:txBody>
          <a:bodyPr>
            <a:normAutofit/>
          </a:bodyPr>
          <a:lstStyle/>
          <a:p>
            <a:pPr marL="0" indent="0">
              <a:buNone/>
            </a:pPr>
            <a:r>
              <a:rPr lang="tr-TR" sz="3200" b="1" dirty="0">
                <a:solidFill>
                  <a:schemeClr val="accent1">
                    <a:lumMod val="75000"/>
                  </a:schemeClr>
                </a:solidFill>
                <a:latin typeface="Berylium" pitchFamily="2" charset="-94"/>
              </a:rPr>
              <a:t>AT </a:t>
            </a:r>
            <a:r>
              <a:rPr lang="tr-TR" sz="3200" b="1" dirty="0" smtClean="0">
                <a:solidFill>
                  <a:schemeClr val="accent1">
                    <a:lumMod val="75000"/>
                  </a:schemeClr>
                </a:solidFill>
                <a:latin typeface="Berylium" pitchFamily="2" charset="-94"/>
              </a:rPr>
              <a:t>ANAKARTLAR</a:t>
            </a:r>
            <a:endParaRPr lang="tr-TR" sz="3200" b="1" dirty="0">
              <a:solidFill>
                <a:schemeClr val="accent1">
                  <a:lumMod val="75000"/>
                </a:schemeClr>
              </a:solidFill>
              <a:latin typeface="Berylium" pitchFamily="2" charset="-94"/>
            </a:endParaRPr>
          </a:p>
        </p:txBody>
      </p:sp>
      <p:sp>
        <p:nvSpPr>
          <p:cNvPr id="5" name="Metin kutusu 4"/>
          <p:cNvSpPr txBox="1"/>
          <p:nvPr/>
        </p:nvSpPr>
        <p:spPr>
          <a:xfrm>
            <a:off x="323528" y="3284984"/>
            <a:ext cx="8496944" cy="2508379"/>
          </a:xfrm>
          <a:prstGeom prst="rect">
            <a:avLst/>
          </a:prstGeom>
          <a:noFill/>
        </p:spPr>
        <p:txBody>
          <a:bodyPr wrap="square" rtlCol="0">
            <a:spAutoFit/>
          </a:bodyPr>
          <a:lstStyle/>
          <a:p>
            <a:r>
              <a:rPr lang="tr-TR" sz="2700" dirty="0" smtClean="0">
                <a:latin typeface="Berylium" pitchFamily="2" charset="-94"/>
              </a:rPr>
              <a:t>   </a:t>
            </a:r>
            <a:r>
              <a:rPr lang="tr-TR" sz="2600" dirty="0" smtClean="0">
                <a:latin typeface="Berylium" pitchFamily="2" charset="-94"/>
              </a:rPr>
              <a:t>XT </a:t>
            </a:r>
            <a:r>
              <a:rPr lang="tr-TR" sz="2600" dirty="0" err="1">
                <a:latin typeface="Berylium" pitchFamily="2" charset="-94"/>
              </a:rPr>
              <a:t>anakartlardan</a:t>
            </a:r>
            <a:r>
              <a:rPr lang="tr-TR" sz="2600" dirty="0">
                <a:latin typeface="Berylium" pitchFamily="2" charset="-94"/>
              </a:rPr>
              <a:t> sonra günümüzde kullanılan ATX </a:t>
            </a:r>
            <a:r>
              <a:rPr lang="tr-TR" sz="2600" dirty="0" err="1">
                <a:latin typeface="Berylium" pitchFamily="2" charset="-94"/>
              </a:rPr>
              <a:t>anakartlara</a:t>
            </a:r>
            <a:r>
              <a:rPr lang="tr-TR" sz="2600" dirty="0">
                <a:latin typeface="Berylium" pitchFamily="2" charset="-94"/>
              </a:rPr>
              <a:t> benzeyen ama sadece 5 ve 12 volt güç alan anakartlardır.PS/2 desteği yoktur</a:t>
            </a:r>
            <a:r>
              <a:rPr lang="tr-TR" sz="2600" dirty="0" smtClean="0">
                <a:latin typeface="Berylium" pitchFamily="2" charset="-94"/>
              </a:rPr>
              <a:t>. ISA</a:t>
            </a:r>
            <a:r>
              <a:rPr lang="tr-TR" sz="2600" dirty="0">
                <a:latin typeface="Berylium" pitchFamily="2" charset="-94"/>
              </a:rPr>
              <a:t>, PCI ve AGP veri yolları ile değiştirilebilir işlemci desteği </a:t>
            </a:r>
            <a:r>
              <a:rPr lang="tr-TR" sz="2600" dirty="0" smtClean="0">
                <a:latin typeface="Berylium" pitchFamily="2" charset="-94"/>
              </a:rPr>
              <a:t>sunar. </a:t>
            </a:r>
            <a:r>
              <a:rPr lang="tr-TR" sz="2600" dirty="0" err="1" smtClean="0">
                <a:latin typeface="Berylium" pitchFamily="2" charset="-94"/>
              </a:rPr>
              <a:t>Anakart</a:t>
            </a:r>
            <a:r>
              <a:rPr lang="tr-TR" sz="2600" dirty="0" smtClean="0">
                <a:latin typeface="Berylium" pitchFamily="2" charset="-94"/>
              </a:rPr>
              <a:t> </a:t>
            </a:r>
            <a:r>
              <a:rPr lang="tr-TR" sz="2600" dirty="0">
                <a:latin typeface="Berylium" pitchFamily="2" charset="-94"/>
              </a:rPr>
              <a:t>üreticileri yıllarca IBM uyumlu </a:t>
            </a:r>
            <a:r>
              <a:rPr lang="tr-TR" sz="2600" dirty="0" err="1">
                <a:latin typeface="Berylium" pitchFamily="2" charset="-94"/>
              </a:rPr>
              <a:t>anakartlar</a:t>
            </a:r>
            <a:r>
              <a:rPr lang="tr-TR" sz="2600" dirty="0">
                <a:latin typeface="Berylium" pitchFamily="2" charset="-94"/>
              </a:rPr>
              <a:t> ürettiler</a:t>
            </a:r>
            <a:r>
              <a:rPr lang="tr-TR" sz="2600" dirty="0" smtClean="0">
                <a:latin typeface="Berylium" pitchFamily="2" charset="-94"/>
              </a:rPr>
              <a:t>. Bu </a:t>
            </a:r>
            <a:r>
              <a:rPr lang="tr-TR" sz="2600" dirty="0">
                <a:latin typeface="Berylium" pitchFamily="2" charset="-94"/>
              </a:rPr>
              <a:t>standartların başında gelen AT modeli 1982’den itibaren kullanılmaktadır</a:t>
            </a:r>
            <a:r>
              <a:rPr lang="tr-TR" sz="2600" dirty="0" smtClean="0">
                <a:latin typeface="Berylium" pitchFamily="2" charset="-94"/>
              </a:rPr>
              <a:t>.</a:t>
            </a:r>
            <a:endParaRPr lang="tr-TR" sz="2700" dirty="0">
              <a:latin typeface="Berylium" pitchFamily="2" charset="-94"/>
            </a:endParaRPr>
          </a:p>
        </p:txBody>
      </p:sp>
      <p:pic>
        <p:nvPicPr>
          <p:cNvPr id="2050" name="Picture 2" descr="C:\Users\ALONE DRAGON\Desktop\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55862"/>
            <a:ext cx="3433081" cy="248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12754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1508</TotalTime>
  <Words>1451</Words>
  <Application>Microsoft Office PowerPoint</Application>
  <PresentationFormat>Ekran Gösterisi (4:3)</PresentationFormat>
  <Paragraphs>99</Paragraphs>
  <Slides>41</Slides>
  <Notes>3</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41</vt:i4>
      </vt:variant>
    </vt:vector>
  </HeadingPairs>
  <TitlesOfParts>
    <vt:vector size="49" baseType="lpstr">
      <vt:lpstr>Gungsuh</vt:lpstr>
      <vt:lpstr>Berylium</vt:lpstr>
      <vt:lpstr>Calibri</vt:lpstr>
      <vt:lpstr>Calibri Light</vt:lpstr>
      <vt:lpstr>Century Schoolbook</vt:lpstr>
      <vt:lpstr>Ebrima</vt:lpstr>
      <vt:lpstr>Times New Roman</vt:lpstr>
      <vt:lpstr>Geçmişe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ALONE DRAGON</dc:creator>
  <cp:lastModifiedBy>user</cp:lastModifiedBy>
  <cp:revision>115</cp:revision>
  <dcterms:created xsi:type="dcterms:W3CDTF">2012-10-13T22:18:07Z</dcterms:created>
  <dcterms:modified xsi:type="dcterms:W3CDTF">2016-11-04T08:47:14Z</dcterms:modified>
</cp:coreProperties>
</file>